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1923" r:id="rId5"/>
    <p:sldId id="1924" r:id="rId6"/>
    <p:sldId id="1984" r:id="rId7"/>
    <p:sldId id="1980" r:id="rId8"/>
    <p:sldId id="1986" r:id="rId9"/>
    <p:sldId id="1979" r:id="rId10"/>
    <p:sldId id="1985" r:id="rId11"/>
    <p:sldId id="1981" r:id="rId12"/>
    <p:sldId id="1982" r:id="rId13"/>
    <p:sldId id="1987" r:id="rId14"/>
    <p:sldId id="1983" r:id="rId15"/>
    <p:sldId id="1988" r:id="rId16"/>
    <p:sldId id="1990" r:id="rId17"/>
    <p:sldId id="1989" r:id="rId18"/>
  </p:sldIdLst>
  <p:sldSz cx="9888538" cy="5562600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15" userDrawn="1">
          <p15:clr>
            <a:srgbClr val="A4A3A4"/>
          </p15:clr>
        </p15:guide>
        <p15:guide id="3" orient="horz" pos="17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Pietrzykowska | FolienWerke GmbH" initials="AP|FG" lastIdx="4" clrIdx="0">
    <p:extLst>
      <p:ext uri="{19B8F6BF-5375-455C-9EA6-DF929625EA0E}">
        <p15:presenceInfo xmlns:p15="http://schemas.microsoft.com/office/powerpoint/2012/main" userId="S::anna@folienwerke.ch::fafb8bc9-6d1d-4f92-b3b3-7c0554abc130" providerId="AD"/>
      </p:ext>
    </p:extLst>
  </p:cmAuthor>
  <p:cmAuthor id="2" name="Suter Ji-Yeun (suty)" initials="SJ(" lastIdx="41" clrIdx="1">
    <p:extLst>
      <p:ext uri="{19B8F6BF-5375-455C-9EA6-DF929625EA0E}">
        <p15:presenceInfo xmlns:p15="http://schemas.microsoft.com/office/powerpoint/2012/main" userId="S::suty@zhaw.ch::48caac44-8930-48f7-a00e-9c56067c024c" providerId="AD"/>
      </p:ext>
    </p:extLst>
  </p:cmAuthor>
  <p:cmAuthor id="3" name="Romana Gamper | FolienWerke GmbH" initials="RG|FG" lastIdx="2" clrIdx="2">
    <p:extLst>
      <p:ext uri="{19B8F6BF-5375-455C-9EA6-DF929625EA0E}">
        <p15:presenceInfo xmlns:p15="http://schemas.microsoft.com/office/powerpoint/2012/main" userId="S::Romana@folienwerke.ch::07e566f3-d73a-49c0-aa20-35b0496538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C3C"/>
    <a:srgbClr val="E6F2E6"/>
    <a:srgbClr val="F2E9E6"/>
    <a:srgbClr val="E5AE3F"/>
    <a:srgbClr val="E8B73C"/>
    <a:srgbClr val="69B3C0"/>
    <a:srgbClr val="F2CF5B"/>
    <a:srgbClr val="F6DE92"/>
    <a:srgbClr val="94B598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09"/>
  </p:normalViewPr>
  <p:slideViewPr>
    <p:cSldViewPr snapToGrid="0">
      <p:cViewPr varScale="1">
        <p:scale>
          <a:sx n="136" d="100"/>
          <a:sy n="136" d="100"/>
        </p:scale>
        <p:origin x="208" y="800"/>
      </p:cViewPr>
      <p:guideLst>
        <p:guide pos="3115"/>
        <p:guide orient="horz" pos="17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2E241-464D-4AA7-AC58-001787836146}" type="datetimeFigureOut">
              <a:rPr lang="en-GB" smtClean="0"/>
              <a:t>18/06/2024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4C23F-8FFE-4D20-A73F-BF5504DD806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2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41578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1pPr>
    <a:lvl2pPr marL="370789" algn="l" defTabSz="741578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2pPr>
    <a:lvl3pPr marL="741578" algn="l" defTabSz="741578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3pPr>
    <a:lvl4pPr marL="1112368" algn="l" defTabSz="741578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4pPr>
    <a:lvl5pPr marL="1483157" algn="l" defTabSz="741578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5pPr>
    <a:lvl6pPr marL="1853946" algn="l" defTabSz="741578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6pPr>
    <a:lvl7pPr marL="2224735" algn="l" defTabSz="741578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7pPr>
    <a:lvl8pPr marL="2595524" algn="l" defTabSz="741578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8pPr>
    <a:lvl9pPr marL="2966314" algn="l" defTabSz="741578" rtl="0" eaLnBrk="1" latinLnBrk="0" hangingPunct="1">
      <a:defRPr sz="9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41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/>
              <a:t>My name is Michele, I am an aerospace engineer at BGC, former RUAG Space, and today I will present Space Equipment Standards: RAG (Retrieval Augemented Generation) wth local LLM based on Ollama; </a:t>
            </a:r>
          </a:p>
          <a:p>
            <a:pPr marL="0" marR="0" lvl="0" indent="0" algn="l" defTabSz="741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/>
          </a:p>
          <a:p>
            <a:pPr marL="0" marR="0" lvl="0" indent="0" algn="l" defTabSz="741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/>
              <a:t>I cannot ride lamas, but at the end of the presentation this picture should make more sense.</a:t>
            </a:r>
          </a:p>
          <a:p>
            <a:pPr marL="0" marR="0" lvl="0" indent="0" algn="l" defTabSz="741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/>
          </a:p>
          <a:p>
            <a:pPr marL="0" marR="0" lvl="0" indent="0" algn="l" defTabSz="741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/>
              <a:t>Maybe a quick about the picture, </a:t>
            </a:r>
            <a:r>
              <a:rPr lang="en-US"/>
              <a:t>European Corporation for Space Standardization that provides a corpus of standards, documents that set requirements and guidelines to develop equipment for space application, like satellite, antennas, solar wings, rockets,.. And </a:t>
            </a:r>
            <a:r>
              <a:rPr lang="en-US" err="1"/>
              <a:t>Ollama</a:t>
            </a:r>
            <a:r>
              <a:rPr lang="en-US"/>
              <a:t> is an app that allows to run open-source / free to use LLM locally, it acts like a server</a:t>
            </a:r>
            <a:endParaRPr lang="it-CH"/>
          </a:p>
          <a:p>
            <a:endParaRPr lang="it-CH"/>
          </a:p>
          <a:p>
            <a:r>
              <a:rPr lang="it-CH"/>
              <a:t>The llama refers to the Ollama framework, an app to run LLMs locally + I am usiing the llama2 free to use LLM model from meta.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147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b="1" u="sng"/>
              <a:t>To conclude (IAA Inter-Annotator Agreement)</a:t>
            </a:r>
          </a:p>
          <a:p>
            <a:endParaRPr lang="it-CH"/>
          </a:p>
          <a:p>
            <a:r>
              <a:rPr lang="it-CH"/>
              <a:t>the results of this feasibility study are very promizing</a:t>
            </a:r>
          </a:p>
          <a:p>
            <a:endParaRPr lang="it-CH"/>
          </a:p>
          <a:p>
            <a:r>
              <a:rPr lang="it-CH"/>
              <a:t>nevertheless, the evalatuion may be biased, siince I was the only evaluator</a:t>
            </a:r>
          </a:p>
          <a:p>
            <a:endParaRPr lang="it-CH"/>
          </a:p>
          <a:p>
            <a:r>
              <a:rPr lang="it-CH"/>
              <a:t>In my experince this RAG is effective in retrieving docs and pointing you in the right direction</a:t>
            </a:r>
          </a:p>
          <a:p>
            <a:endParaRPr lang="it-CH"/>
          </a:p>
          <a:p>
            <a:r>
              <a:rPr lang="it-CH"/>
              <a:t>the LLM response should be always double checked against the retrieved docs</a:t>
            </a:r>
          </a:p>
          <a:p>
            <a:endParaRPr lang="it-CH"/>
          </a:p>
          <a:p>
            <a:r>
              <a:rPr lang="it-CH" b="1" u="sng"/>
              <a:t>Outlook</a:t>
            </a:r>
          </a:p>
          <a:p>
            <a:endParaRPr lang="it-CH"/>
          </a:p>
          <a:p>
            <a:r>
              <a:rPr lang="it-CH"/>
              <a:t>a RAG with out AG, indeed retrival with embeddings alone is already very powerful</a:t>
            </a:r>
          </a:p>
          <a:p>
            <a:endParaRPr lang="it-CH"/>
          </a:p>
          <a:p>
            <a:r>
              <a:rPr lang="it-CH"/>
              <a:t>embeddings should then be produced locally</a:t>
            </a:r>
          </a:p>
          <a:p>
            <a:endParaRPr lang="it-CH"/>
          </a:p>
          <a:p>
            <a:r>
              <a:rPr lang="it-CH"/>
              <a:t>I should apply the lessons learnt from the expert eval</a:t>
            </a:r>
          </a:p>
          <a:p>
            <a:endParaRPr lang="it-CH"/>
          </a:p>
          <a:p>
            <a:r>
              <a:rPr lang="it-CH"/>
              <a:t>and once we will have a fully local data pipeline, we could extend the corpus to all internal technical memos, which are an hidden treasure of information.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526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82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will introduce you the concepts of Space Equipment, and ECSS standards</a:t>
            </a:r>
          </a:p>
          <a:p>
            <a:endParaRPr lang="en-US"/>
          </a:p>
          <a:p>
            <a:r>
              <a:rPr lang="en-US"/>
              <a:t>I will explain then how RAG does work</a:t>
            </a:r>
            <a:r>
              <a:rPr lang="it-CH"/>
              <a:t> and how to deploy an LLM locally on you computer</a:t>
            </a:r>
          </a:p>
          <a:p>
            <a:endParaRPr lang="it-CH"/>
          </a:p>
          <a:p>
            <a:r>
              <a:rPr lang="it-CH" b="1"/>
              <a:t>I will then present the results </a:t>
            </a:r>
            <a:r>
              <a:rPr lang="it-CH"/>
              <a:t>of an </a:t>
            </a:r>
            <a:r>
              <a:rPr lang="it-CH" b="1"/>
              <a:t>hyper param</a:t>
            </a:r>
            <a:r>
              <a:rPr lang="it-CH"/>
              <a:t> study I did, and of </a:t>
            </a:r>
            <a:r>
              <a:rPr lang="it-CH" b="1"/>
              <a:t>the evaluation of the RAG with my collegues in our company</a:t>
            </a:r>
          </a:p>
          <a:p>
            <a:endParaRPr lang="it-CH"/>
          </a:p>
          <a:p>
            <a:r>
              <a:rPr lang="it-CH"/>
              <a:t>I will conclude with a </a:t>
            </a:r>
            <a:r>
              <a:rPr lang="it-CH" b="1"/>
              <a:t>discussion</a:t>
            </a:r>
            <a:r>
              <a:rPr lang="it-CH"/>
              <a:t> and </a:t>
            </a:r>
            <a:r>
              <a:rPr lang="it-CH" b="1"/>
              <a:t>outlook</a:t>
            </a:r>
            <a:endParaRPr lang="en-US" b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11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/>
              <a:t>I work as System Engineer (Techinical Project Manager) at Beyond Gravity, former RUAG Space. </a:t>
            </a:r>
          </a:p>
          <a:p>
            <a:endParaRPr lang="it-CH"/>
          </a:p>
          <a:p>
            <a:r>
              <a:rPr lang="it-CH"/>
              <a:t>At BGC, at the mechanicial satelliite soultion department, we develop </a:t>
            </a:r>
            <a:r>
              <a:rPr lang="it-CH" b="1"/>
              <a:t>space equipement</a:t>
            </a:r>
            <a:r>
              <a:rPr lang="it-CH"/>
              <a:t>,  like satellites or mechatronic mechanism</a:t>
            </a:r>
          </a:p>
          <a:p>
            <a:endParaRPr lang="it-CH"/>
          </a:p>
          <a:p>
            <a:r>
              <a:rPr lang="it-CH"/>
              <a:t>To develop this stuff, you need brains.</a:t>
            </a:r>
          </a:p>
          <a:p>
            <a:endParaRPr lang="it-CH"/>
          </a:p>
          <a:p>
            <a:r>
              <a:rPr lang="it-CH"/>
              <a:t>These brains are fed either with customer requirements or ECSS standards.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12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ECSS stands </a:t>
            </a:r>
            <a:r>
              <a:rPr lang="en-US"/>
              <a:t>for European Corporation for Space Standardization. They ensure the standardization of the industry requirements for developing space equipment.</a:t>
            </a:r>
          </a:p>
          <a:p>
            <a:endParaRPr lang="en-US"/>
          </a:p>
          <a:p>
            <a:r>
              <a:rPr lang="en-US"/>
              <a:t>The corpus consists of </a:t>
            </a:r>
            <a:r>
              <a:rPr lang="en-US" b="1"/>
              <a:t>136 PDFs</a:t>
            </a:r>
            <a:r>
              <a:rPr lang="en-US"/>
              <a:t>, each document may encompass up to few hundreds of pages.</a:t>
            </a:r>
          </a:p>
          <a:p>
            <a:endParaRPr lang="en-US"/>
          </a:p>
          <a:p>
            <a:r>
              <a:rPr lang="en-US"/>
              <a:t>The retrieval of information out of them is slow / sub-optimal, either you know where to look at, or yep, good luck..</a:t>
            </a:r>
          </a:p>
          <a:p>
            <a:endParaRPr lang="en-US"/>
          </a:p>
          <a:p>
            <a:r>
              <a:rPr lang="en-US"/>
              <a:t>That is why I propose a new modern retrieval method, which is RAG.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710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RAG. RAG stands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retrieval</a:t>
            </a:r>
            <a:r>
              <a:rPr lang="de-CH"/>
              <a:t> </a:t>
            </a:r>
            <a:r>
              <a:rPr lang="de-CH" err="1"/>
              <a:t>augmented</a:t>
            </a:r>
            <a:r>
              <a:rPr lang="de-CH"/>
              <a:t> </a:t>
            </a:r>
            <a:r>
              <a:rPr lang="de-CH" err="1"/>
              <a:t>generation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Given a </a:t>
            </a:r>
            <a:r>
              <a:rPr lang="de-CH" err="1"/>
              <a:t>user</a:t>
            </a:r>
            <a:r>
              <a:rPr lang="de-CH"/>
              <a:t> </a:t>
            </a:r>
            <a:r>
              <a:rPr lang="de-CH" err="1"/>
              <a:t>query</a:t>
            </a:r>
            <a:r>
              <a:rPr lang="de-CH"/>
              <a:t> and a </a:t>
            </a:r>
            <a:r>
              <a:rPr lang="de-CH" err="1"/>
              <a:t>document</a:t>
            </a:r>
            <a:r>
              <a:rPr lang="de-CH"/>
              <a:t> </a:t>
            </a:r>
            <a:r>
              <a:rPr lang="de-CH" err="1"/>
              <a:t>corpus</a:t>
            </a:r>
            <a:r>
              <a:rPr lang="de-CH"/>
              <a:t>,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algortihm</a:t>
            </a:r>
            <a:r>
              <a:rPr lang="de-CH"/>
              <a:t> </a:t>
            </a:r>
            <a:r>
              <a:rPr lang="de-CH" b="1" err="1"/>
              <a:t>retrieves</a:t>
            </a:r>
            <a:r>
              <a:rPr lang="de-CH"/>
              <a:t> </a:t>
            </a:r>
            <a:r>
              <a:rPr lang="de-CH" err="1"/>
              <a:t>docs</a:t>
            </a:r>
            <a:r>
              <a:rPr lang="de-CH"/>
              <a:t> </a:t>
            </a:r>
            <a:r>
              <a:rPr lang="de-CH" err="1"/>
              <a:t>that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allgned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query</a:t>
            </a:r>
            <a:r>
              <a:rPr lang="de-CH"/>
              <a:t>, </a:t>
            </a:r>
          </a:p>
          <a:p>
            <a:r>
              <a:rPr lang="de-CH" err="1"/>
              <a:t>then</a:t>
            </a:r>
            <a:r>
              <a:rPr lang="de-CH"/>
              <a:t> </a:t>
            </a:r>
            <a:r>
              <a:rPr lang="de-CH" err="1"/>
              <a:t>based</a:t>
            </a:r>
            <a:r>
              <a:rPr lang="de-CH"/>
              <a:t> on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b="1" err="1"/>
              <a:t>retrieved</a:t>
            </a:r>
            <a:r>
              <a:rPr lang="de-CH" b="1"/>
              <a:t> </a:t>
            </a:r>
            <a:r>
              <a:rPr lang="de-CH" b="1" err="1"/>
              <a:t>docs</a:t>
            </a:r>
            <a:r>
              <a:rPr lang="de-CH"/>
              <a:t>, a LLM in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case</a:t>
            </a:r>
            <a:r>
              <a:rPr lang="de-CH"/>
              <a:t> a </a:t>
            </a:r>
            <a:r>
              <a:rPr lang="de-CH" err="1"/>
              <a:t>local</a:t>
            </a:r>
            <a:r>
              <a:rPr lang="de-CH"/>
              <a:t> LLM, </a:t>
            </a:r>
            <a:r>
              <a:rPr lang="de-CH" err="1"/>
              <a:t>tries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reply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query</a:t>
            </a:r>
            <a:r>
              <a:rPr lang="de-CH"/>
              <a:t>. </a:t>
            </a:r>
          </a:p>
          <a:p>
            <a:endParaRPr lang="de-CH"/>
          </a:p>
          <a:p>
            <a:r>
              <a:rPr lang="de-CH"/>
              <a:t>This last </a:t>
            </a:r>
            <a:r>
              <a:rPr lang="de-CH" err="1"/>
              <a:t>step</a:t>
            </a:r>
            <a:r>
              <a:rPr lang="de-CH"/>
              <a:t> </a:t>
            </a:r>
            <a:r>
              <a:rPr lang="de-CH" err="1"/>
              <a:t>refers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b="1" err="1"/>
              <a:t>augmented</a:t>
            </a:r>
            <a:r>
              <a:rPr lang="de-CH" b="1"/>
              <a:t> </a:t>
            </a:r>
            <a:r>
              <a:rPr lang="de-CH" b="1" err="1"/>
              <a:t>generation</a:t>
            </a:r>
            <a:r>
              <a:rPr lang="de-CH" b="1"/>
              <a:t>.</a:t>
            </a:r>
          </a:p>
          <a:p>
            <a:endParaRPr lang="de-CH" b="1"/>
          </a:p>
          <a:p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start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a </a:t>
            </a:r>
            <a:r>
              <a:rPr lang="de-CH" b="1" err="1"/>
              <a:t>document</a:t>
            </a:r>
            <a:endParaRPr lang="de-CH" b="1"/>
          </a:p>
          <a:p>
            <a:r>
              <a:rPr lang="de-CH" err="1"/>
              <a:t>It</a:t>
            </a:r>
            <a:r>
              <a:rPr lang="de-CH"/>
              <a:t> </a:t>
            </a:r>
            <a:r>
              <a:rPr lang="de-CH" err="1"/>
              <a:t>gets</a:t>
            </a:r>
            <a:r>
              <a:rPr lang="de-CH"/>
              <a:t> </a:t>
            </a:r>
            <a:r>
              <a:rPr lang="de-CH" err="1"/>
              <a:t>split</a:t>
            </a:r>
            <a:r>
              <a:rPr lang="de-CH"/>
              <a:t> </a:t>
            </a:r>
            <a:r>
              <a:rPr lang="de-CH" err="1"/>
              <a:t>into</a:t>
            </a:r>
            <a:r>
              <a:rPr lang="de-CH"/>
              <a:t> </a:t>
            </a:r>
            <a:r>
              <a:rPr lang="de-CH" b="1" err="1"/>
              <a:t>text</a:t>
            </a:r>
            <a:r>
              <a:rPr lang="de-CH" b="1"/>
              <a:t> </a:t>
            </a:r>
            <a:r>
              <a:rPr lang="de-CH" b="1" err="1"/>
              <a:t>chunks</a:t>
            </a:r>
            <a:r>
              <a:rPr lang="de-CH"/>
              <a:t>, </a:t>
            </a:r>
            <a:r>
              <a:rPr lang="de-CH" err="1"/>
              <a:t>with</a:t>
            </a:r>
            <a:r>
              <a:rPr lang="de-CH"/>
              <a:t> an </a:t>
            </a:r>
            <a:r>
              <a:rPr lang="de-CH" err="1"/>
              <a:t>overlap</a:t>
            </a:r>
            <a:endParaRPr lang="de-CH"/>
          </a:p>
          <a:p>
            <a:r>
              <a:rPr lang="de-CH"/>
              <a:t>These </a:t>
            </a:r>
            <a:r>
              <a:rPr lang="de-CH" err="1"/>
              <a:t>chunks</a:t>
            </a:r>
            <a:r>
              <a:rPr lang="de-CH"/>
              <a:t> </a:t>
            </a:r>
            <a:r>
              <a:rPr lang="de-CH" err="1"/>
              <a:t>get</a:t>
            </a:r>
            <a:r>
              <a:rPr lang="de-CH"/>
              <a:t> </a:t>
            </a:r>
            <a:r>
              <a:rPr lang="de-CH" err="1"/>
              <a:t>then</a:t>
            </a:r>
            <a:r>
              <a:rPr lang="de-CH"/>
              <a:t> </a:t>
            </a:r>
            <a:r>
              <a:rPr lang="de-CH" err="1"/>
              <a:t>converted</a:t>
            </a:r>
            <a:r>
              <a:rPr lang="de-CH"/>
              <a:t> </a:t>
            </a:r>
            <a:r>
              <a:rPr lang="de-CH" err="1"/>
              <a:t>into</a:t>
            </a:r>
            <a:r>
              <a:rPr lang="de-CH"/>
              <a:t> </a:t>
            </a:r>
            <a:r>
              <a:rPr lang="de-CH" b="1" err="1"/>
              <a:t>embeddings</a:t>
            </a:r>
            <a:r>
              <a:rPr lang="de-CH"/>
              <a:t>, and </a:t>
            </a:r>
            <a:r>
              <a:rPr lang="de-CH" err="1"/>
              <a:t>stored</a:t>
            </a:r>
            <a:r>
              <a:rPr lang="de-CH"/>
              <a:t> in </a:t>
            </a:r>
            <a:r>
              <a:rPr lang="de-CH" b="1" err="1"/>
              <a:t>vector</a:t>
            </a:r>
            <a:r>
              <a:rPr lang="de-CH" b="1"/>
              <a:t> </a:t>
            </a:r>
            <a:r>
              <a:rPr lang="de-CH" b="1" err="1"/>
              <a:t>database</a:t>
            </a:r>
            <a:endParaRPr lang="de-CH"/>
          </a:p>
          <a:p>
            <a:r>
              <a:rPr lang="de-CH"/>
              <a:t>at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bottom</a:t>
            </a:r>
            <a:r>
              <a:rPr lang="de-CH"/>
              <a:t>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have</a:t>
            </a:r>
            <a:r>
              <a:rPr lang="de-CH"/>
              <a:t> a </a:t>
            </a:r>
            <a:r>
              <a:rPr lang="de-CH" b="1" err="1"/>
              <a:t>puzzled</a:t>
            </a:r>
            <a:r>
              <a:rPr lang="de-CH" b="1"/>
              <a:t> </a:t>
            </a:r>
            <a:r>
              <a:rPr lang="de-CH" b="1" err="1"/>
              <a:t>brain</a:t>
            </a:r>
            <a:r>
              <a:rPr lang="de-CH"/>
              <a:t>, </a:t>
            </a:r>
            <a:r>
              <a:rPr lang="de-CH" b="1" err="1"/>
              <a:t>with</a:t>
            </a:r>
            <a:r>
              <a:rPr lang="de-CH" b="1"/>
              <a:t> a </a:t>
            </a:r>
            <a:r>
              <a:rPr lang="de-CH" b="1" err="1"/>
              <a:t>question</a:t>
            </a:r>
            <a:endParaRPr lang="de-CH" b="1"/>
          </a:p>
          <a:p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query</a:t>
            </a:r>
            <a:r>
              <a:rPr lang="de-CH"/>
              <a:t> </a:t>
            </a:r>
            <a:r>
              <a:rPr lang="de-CH" err="1"/>
              <a:t>get</a:t>
            </a:r>
            <a:r>
              <a:rPr lang="de-CH"/>
              <a:t> </a:t>
            </a:r>
            <a:r>
              <a:rPr lang="de-CH" err="1"/>
              <a:t>converted</a:t>
            </a:r>
            <a:r>
              <a:rPr lang="de-CH"/>
              <a:t> </a:t>
            </a:r>
            <a:r>
              <a:rPr lang="de-CH" err="1"/>
              <a:t>into</a:t>
            </a:r>
            <a:r>
              <a:rPr lang="de-CH"/>
              <a:t> </a:t>
            </a:r>
            <a:r>
              <a:rPr lang="de-CH" err="1"/>
              <a:t>embeddings</a:t>
            </a:r>
            <a:r>
              <a:rPr lang="de-CH"/>
              <a:t>,</a:t>
            </a:r>
          </a:p>
          <a:p>
            <a:r>
              <a:rPr lang="de-CH"/>
              <a:t>and via </a:t>
            </a:r>
            <a:r>
              <a:rPr lang="de-CH" err="1"/>
              <a:t>cosine</a:t>
            </a:r>
            <a:r>
              <a:rPr lang="de-CH"/>
              <a:t> </a:t>
            </a:r>
            <a:r>
              <a:rPr lang="de-CH" err="1"/>
              <a:t>similarity</a:t>
            </a:r>
            <a:r>
              <a:rPr lang="de-CH"/>
              <a:t>,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b="1" err="1"/>
              <a:t>most</a:t>
            </a:r>
            <a:r>
              <a:rPr lang="de-CH" b="1"/>
              <a:t> </a:t>
            </a:r>
            <a:r>
              <a:rPr lang="de-CH" b="1" err="1"/>
              <a:t>alligned</a:t>
            </a:r>
            <a:r>
              <a:rPr lang="de-CH" b="1"/>
              <a:t> </a:t>
            </a:r>
            <a:r>
              <a:rPr lang="de-CH" b="1" err="1"/>
              <a:t>docs</a:t>
            </a:r>
            <a:r>
              <a:rPr lang="de-CH" b="1"/>
              <a:t> </a:t>
            </a:r>
            <a:r>
              <a:rPr lang="de-CH" b="1" err="1"/>
              <a:t>are</a:t>
            </a:r>
            <a:r>
              <a:rPr lang="de-CH" b="1"/>
              <a:t> </a:t>
            </a:r>
            <a:r>
              <a:rPr lang="de-CH" b="1" err="1"/>
              <a:t>retrieved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 err="1"/>
              <a:t>Then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LLM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instructed</a:t>
            </a:r>
            <a:r>
              <a:rPr lang="de-CH"/>
              <a:t> via </a:t>
            </a:r>
            <a:r>
              <a:rPr lang="de-CH" err="1"/>
              <a:t>system</a:t>
            </a:r>
            <a:r>
              <a:rPr lang="de-CH"/>
              <a:t> prompt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try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reply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query</a:t>
            </a:r>
            <a:r>
              <a:rPr lang="de-CH"/>
              <a:t> </a:t>
            </a:r>
            <a:r>
              <a:rPr lang="de-CH" err="1"/>
              <a:t>based</a:t>
            </a:r>
            <a:r>
              <a:rPr lang="de-CH"/>
              <a:t> on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retrieved</a:t>
            </a:r>
            <a:r>
              <a:rPr lang="de-CH"/>
              <a:t> </a:t>
            </a:r>
            <a:r>
              <a:rPr lang="de-CH" err="1"/>
              <a:t>doc</a:t>
            </a:r>
            <a:endParaRPr lang="de-CH"/>
          </a:p>
          <a:p>
            <a:endParaRPr lang="de-CH"/>
          </a:p>
          <a:p>
            <a:pPr marL="0" marR="0" lvl="0" indent="0" algn="l" defTabSz="741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Recursive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Character Text Splitter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81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To deploy the LLM locally on my machine, I used </a:t>
            </a:r>
            <a:r>
              <a:rPr lang="it-CH" b="1" i="0" u="none" strike="noStrike">
                <a:solidFill>
                  <a:srgbClr val="000000"/>
                </a:solidFill>
                <a:effectLst/>
                <a:latin typeface="-webkit-standard"/>
              </a:rPr>
              <a:t>Ollama</a:t>
            </a:r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, a free piece of software, that </a:t>
            </a:r>
            <a:r>
              <a:rPr lang="it-CH" b="1" i="0" u="none" strike="noStrike">
                <a:solidFill>
                  <a:srgbClr val="000000"/>
                </a:solidFill>
                <a:effectLst/>
                <a:latin typeface="-webkit-standard"/>
              </a:rPr>
              <a:t>serves the llm </a:t>
            </a:r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for instance into your terminal,</a:t>
            </a:r>
          </a:p>
          <a:p>
            <a:endParaRPr lang="it-CH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and you can ask questions like «how to get stupidly rich with RAG»</a:t>
            </a:r>
          </a:p>
          <a:p>
            <a:endParaRPr lang="it-CH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A query may take up to 5min to get replied</a:t>
            </a:r>
          </a:p>
          <a:p>
            <a:endParaRPr lang="it-CH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For the code I rely on </a:t>
            </a:r>
            <a:r>
              <a:rPr lang="it-CH" b="1" i="0" u="none" strike="noStrike">
                <a:solidFill>
                  <a:srgbClr val="000000"/>
                </a:solidFill>
                <a:effectLst/>
                <a:latin typeface="-webkit-standard"/>
              </a:rPr>
              <a:t>Langchain</a:t>
            </a:r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 for interfacing with the LLM, </a:t>
            </a:r>
          </a:p>
          <a:p>
            <a:endParaRPr lang="it-CH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it-CH" b="1" i="0" u="none" strike="noStrike">
                <a:solidFill>
                  <a:srgbClr val="000000"/>
                </a:solidFill>
                <a:effectLst/>
                <a:latin typeface="-webkit-standard"/>
              </a:rPr>
              <a:t>Chroma db</a:t>
            </a:r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 for the vector store and cosine similarity</a:t>
            </a:r>
          </a:p>
          <a:p>
            <a:endParaRPr lang="it-CH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and </a:t>
            </a:r>
            <a:r>
              <a:rPr lang="it-CH" b="1" i="0" u="none" strike="noStrike">
                <a:solidFill>
                  <a:srgbClr val="000000"/>
                </a:solidFill>
                <a:effectLst/>
                <a:latin typeface="-webkit-standard"/>
              </a:rPr>
              <a:t>openAI</a:t>
            </a:r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 for corpus and query embeddings</a:t>
            </a:r>
          </a:p>
          <a:p>
            <a:endParaRPr lang="it-CH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endParaRPr lang="it-CH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it-CH" b="0" i="0" u="none" strike="noStrike">
                <a:solidFill>
                  <a:srgbClr val="000000"/>
                </a:solidFill>
                <a:effectLst/>
                <a:latin typeface="-webkit-standard"/>
              </a:rPr>
              <a:t>Ollama is also the name of a free framework and tool for running large language models (LLMs) locally on a machine. Currently, I iam using mistral, llama2 and llama3</a:t>
            </a:r>
            <a:endParaRPr lang="it-CH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703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/>
              <a:t>I built then </a:t>
            </a:r>
            <a:r>
              <a:rPr lang="it-CH" b="1"/>
              <a:t>a class called RAG</a:t>
            </a:r>
            <a:r>
              <a:rPr lang="it-CH"/>
              <a:t>, which is </a:t>
            </a:r>
            <a:r>
              <a:rPr lang="it-CH" b="1"/>
              <a:t>an abstraction layer </a:t>
            </a:r>
            <a:r>
              <a:rPr lang="it-CH"/>
              <a:t>on too of langchain</a:t>
            </a:r>
          </a:p>
          <a:p>
            <a:endParaRPr lang="it-CH"/>
          </a:p>
          <a:p>
            <a:r>
              <a:rPr lang="it-CH"/>
              <a:t>you instantiate a Rag object</a:t>
            </a:r>
          </a:p>
          <a:p>
            <a:endParaRPr lang="it-CH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/>
              <a:t>Load all docs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/>
              <a:t>split corpus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/>
              <a:t>build vector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/>
              <a:t>and retrieve from retriever, where you ask you question.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83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/>
              <a:t>At this point I had an hyper param tuning optimiization problem</a:t>
            </a:r>
          </a:p>
          <a:p>
            <a:endParaRPr lang="it-CH"/>
          </a:p>
          <a:p>
            <a:r>
              <a:rPr lang="it-CH"/>
              <a:t>and </a:t>
            </a:r>
            <a:r>
              <a:rPr lang="it-CH" b="1"/>
              <a:t>I designed an evaluation method</a:t>
            </a:r>
            <a:r>
              <a:rPr lang="it-CH"/>
              <a:t>, based on </a:t>
            </a:r>
            <a:r>
              <a:rPr lang="it-CH" b="1"/>
              <a:t>specific</a:t>
            </a:r>
            <a:r>
              <a:rPr lang="it-CH"/>
              <a:t> question and completness score</a:t>
            </a:r>
          </a:p>
          <a:p>
            <a:endParaRPr lang="it-CH"/>
          </a:p>
          <a:p>
            <a:r>
              <a:rPr lang="it-CH"/>
              <a:t>With </a:t>
            </a:r>
            <a:r>
              <a:rPr lang="it-CH" b="1"/>
              <a:t>specific</a:t>
            </a:r>
            <a:r>
              <a:rPr lang="it-CH"/>
              <a:t> query, I mean, that </a:t>
            </a:r>
            <a:r>
              <a:rPr lang="it-CH" b="1"/>
              <a:t>given a paragraph</a:t>
            </a:r>
            <a:r>
              <a:rPr lang="it-CH"/>
              <a:t>, in the standard, I formulate </a:t>
            </a:r>
            <a:r>
              <a:rPr lang="it-CH" b="1"/>
              <a:t>a question</a:t>
            </a:r>
            <a:r>
              <a:rPr lang="it-CH"/>
              <a:t>, and I identify </a:t>
            </a:r>
            <a:r>
              <a:rPr lang="it-CH" b="1"/>
              <a:t>key review points </a:t>
            </a:r>
            <a:r>
              <a:rPr lang="it-CH"/>
              <a:t>mentioned in the same paragraph, I then evalute the RAG response</a:t>
            </a:r>
          </a:p>
          <a:p>
            <a:endParaRPr lang="it-CH"/>
          </a:p>
          <a:p>
            <a:r>
              <a:rPr lang="it-CH"/>
              <a:t>In other words, given that I know that the information is there, let's see if the RAG retrieves it entirely, w/o mistakes and hallucinations</a:t>
            </a:r>
          </a:p>
          <a:p>
            <a:endParaRPr lang="it-CH"/>
          </a:p>
          <a:p>
            <a:r>
              <a:rPr lang="it-CH"/>
              <a:t>I tested </a:t>
            </a:r>
            <a:r>
              <a:rPr lang="it-CH" b="1"/>
              <a:t>3 LLMs</a:t>
            </a:r>
            <a:r>
              <a:rPr lang="it-CH"/>
              <a:t>, mistral, llama2 and llama3 for 4 text split sizes</a:t>
            </a:r>
          </a:p>
          <a:p>
            <a:endParaRPr lang="it-CH"/>
          </a:p>
          <a:p>
            <a:r>
              <a:rPr lang="it-CH"/>
              <a:t>I evaluated in total </a:t>
            </a:r>
            <a:r>
              <a:rPr lang="it-CH" b="1"/>
              <a:t>81 responses</a:t>
            </a:r>
            <a:r>
              <a:rPr lang="it-CH"/>
              <a:t>, against this completeness score, which is the % of matched key review points</a:t>
            </a:r>
          </a:p>
          <a:p>
            <a:endParaRPr lang="it-CH"/>
          </a:p>
          <a:p>
            <a:r>
              <a:rPr lang="it-CH"/>
              <a:t>This is the evaluation form in excel</a:t>
            </a:r>
          </a:p>
          <a:p>
            <a:endParaRPr lang="it-CH"/>
          </a:p>
          <a:p>
            <a:r>
              <a:rPr lang="it-CH"/>
              <a:t>Here we have a query and response, and in </a:t>
            </a:r>
            <a:r>
              <a:rPr lang="it-CH" b="1"/>
              <a:t>green matched key review points</a:t>
            </a:r>
          </a:p>
          <a:p>
            <a:endParaRPr lang="it-CH"/>
          </a:p>
          <a:p>
            <a:r>
              <a:rPr lang="it-CH"/>
              <a:t>In this example only </a:t>
            </a:r>
            <a:r>
              <a:rPr lang="it-CH" b="1"/>
              <a:t>50% of the KRP </a:t>
            </a:r>
            <a:r>
              <a:rPr lang="it-CH"/>
              <a:t>are matched plus </a:t>
            </a:r>
            <a:r>
              <a:rPr lang="it-CH" b="1"/>
              <a:t>there is a mistake in red</a:t>
            </a:r>
          </a:p>
          <a:p>
            <a:endParaRPr lang="it-CH"/>
          </a:p>
          <a:p>
            <a:r>
              <a:rPr lang="it-CH"/>
              <a:t>The outcome of this evaluation is summarized in this cimpletness score boxplot </a:t>
            </a:r>
          </a:p>
          <a:p>
            <a:endParaRPr lang="it-CH"/>
          </a:p>
          <a:p>
            <a:r>
              <a:rPr lang="it-CH"/>
              <a:t>mistral and llama2 performed the best</a:t>
            </a:r>
          </a:p>
          <a:p>
            <a:endParaRPr lang="it-CH"/>
          </a:p>
          <a:p>
            <a:r>
              <a:rPr lang="it-CH"/>
              <a:t>i</a:t>
            </a:r>
            <a:r>
              <a:rPr lang="it-CH" b="1"/>
              <a:t> used llama2 for the evaluation extended to my collegues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485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total 12 </a:t>
            </a:r>
            <a:r>
              <a:rPr lang="en-US" sz="1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collegues</a:t>
            </a: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participated to this test and produced 29 questions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en-US" sz="1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asked them to produce specific question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en-US" sz="1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 The experiment kind of failed, but it failed beautifully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en-US" sz="1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Indeed, my </a:t>
            </a:r>
            <a:r>
              <a:rPr lang="en-US" sz="1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collegues</a:t>
            </a: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didn't stick to the instruction to provide specific questions, but they asked open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questions, which are note </a:t>
            </a:r>
            <a:r>
              <a:rPr lang="en-US" sz="1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necessarely</a:t>
            </a: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replied in the standards.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en-US" sz="1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key review point are vague or imprecise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en-US" sz="1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Nevertheless, there were plenty of lessons learnt and I identified corrective actions for the future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en-US" sz="1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maybe quickly looks to the </a:t>
            </a:r>
            <a:r>
              <a:rPr lang="en-US" sz="1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completness</a:t>
            </a: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core eval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en-US" sz="1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 shot </a:t>
            </a:r>
            <a:r>
              <a:rPr lang="en-US" sz="1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respones</a:t>
            </a: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with the original query, perform on average poorly 20%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en-US" sz="1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 via query </a:t>
            </a:r>
            <a:r>
              <a:rPr lang="en-US" sz="1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refinenment</a:t>
            </a: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it is possible to improve the avg score to 50%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en-US" sz="1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 if </a:t>
            </a:r>
            <a:r>
              <a:rPr lang="en-US" sz="1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descriminate</a:t>
            </a:r>
            <a:r>
              <a:rPr lang="en-US" sz="1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between questions that seems specific, from those that are open ,the score jumps up to 66%</a:t>
            </a:r>
            <a:endParaRPr lang="it-CH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4C23F-8FFE-4D20-A73F-BF5504DD806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03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8AD8D9-ED4F-435F-8946-A61EACA808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825" y="117475"/>
            <a:ext cx="9645650" cy="532765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4900D1-F179-476E-A471-820DF781C3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18522" y="270284"/>
            <a:ext cx="1670400" cy="770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7388" y="4756360"/>
            <a:ext cx="1500335" cy="30003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7A5BC387-6706-48F5-9328-FEAA1E657F6B}" type="datetime1">
              <a:rPr lang="de-CH" smtClean="0"/>
              <a:pPr/>
              <a:t>18.06.24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72D1DB-A8C1-4B40-BE72-228B621C1D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7389" y="1690688"/>
            <a:ext cx="3392242" cy="1954212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3200" b="1">
                <a:solidFill>
                  <a:schemeClr val="bg1"/>
                </a:solidFill>
              </a:defRPr>
            </a:lvl2pPr>
            <a:lvl3pPr>
              <a:defRPr sz="3200" b="1">
                <a:solidFill>
                  <a:schemeClr val="bg1"/>
                </a:solidFill>
              </a:defRPr>
            </a:lvl3pPr>
            <a:lvl4pPr>
              <a:defRPr sz="3200" b="1">
                <a:solidFill>
                  <a:schemeClr val="bg1"/>
                </a:solidFill>
              </a:defRPr>
            </a:lvl4pPr>
            <a:lvl5pPr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D6E9D6-B4D0-4B9B-855B-153B9A5987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388" y="4041775"/>
            <a:ext cx="3391200" cy="300038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>
              <a:defRPr sz="1200">
                <a:solidFill>
                  <a:srgbClr val="38D430"/>
                </a:solidFill>
              </a:defRPr>
            </a:lvl2pPr>
            <a:lvl3pPr>
              <a:defRPr sz="1200">
                <a:solidFill>
                  <a:srgbClr val="38D430"/>
                </a:solidFill>
              </a:defRPr>
            </a:lvl3pPr>
            <a:lvl4pPr>
              <a:defRPr sz="1200">
                <a:solidFill>
                  <a:srgbClr val="38D430"/>
                </a:solidFill>
              </a:defRPr>
            </a:lvl4pPr>
            <a:lvl5pPr>
              <a:defRPr sz="1200">
                <a:solidFill>
                  <a:srgbClr val="38D430"/>
                </a:solidFill>
              </a:defRPr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15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8C545-1B39-44C6-8F70-4D4C89F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9837" y="5155706"/>
            <a:ext cx="2224921" cy="296157"/>
          </a:xfrm>
          <a:prstGeom prst="rect">
            <a:avLst/>
          </a:prstGeom>
        </p:spPr>
        <p:txBody>
          <a:bodyPr/>
          <a:lstStyle/>
          <a:p>
            <a:fld id="{9BCA0123-B319-446C-91A4-3EE4BD572A81}" type="datetime1">
              <a:rPr lang="de-CH" smtClean="0"/>
              <a:t>18.06.24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ED31E-824E-48B7-B7A3-9436EC57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27592-0A15-401E-86B2-3A1138F5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FCE7C-8A81-4D44-94E4-964CD1AFD4A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88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FCE7C-8A81-4D44-94E4-964CD1AFD4A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42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87" y="1939895"/>
            <a:ext cx="8516451" cy="3070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FCE7C-8A81-4D44-94E4-964CD1AFD4A0}" type="slidenum">
              <a:rPr lang="en-GB" smtClean="0"/>
              <a:t>‹N›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7BA917-0DA0-4C4C-B860-4623E538D9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98" y="1479286"/>
            <a:ext cx="8516402" cy="298714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55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FCE7C-8A81-4D44-94E4-964CD1AFD4A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56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FCE7C-8A81-4D44-94E4-964CD1AFD4A0}" type="slidenum">
              <a:rPr lang="en-GB" smtClean="0"/>
              <a:t>‹N›</a:t>
            </a:fld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546F0E-7F27-4FCD-85BC-5F2CEEBA6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98" y="1479286"/>
            <a:ext cx="8516402" cy="298714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476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FCE7C-8A81-4D44-94E4-964CD1AFD4A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7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8AD8D9-ED4F-435F-8946-A61EACA808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888538" cy="55626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4900D1-F179-476E-A471-820DF781C3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18522" y="270284"/>
            <a:ext cx="1670400" cy="770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99F381-8EB1-4FCF-8C17-82A0EED09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85127"/>
            <a:ext cx="7771879" cy="608807"/>
          </a:xfrm>
          <a:solidFill>
            <a:schemeClr val="bg1">
              <a:alpha val="60000"/>
            </a:schemeClr>
          </a:solidFill>
        </p:spPr>
        <p:txBody>
          <a:bodyPr lIns="687600" tIns="1440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6E11E1E-B476-42E9-9CF7-B1524813BD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88087" y="5155707"/>
            <a:ext cx="1866901" cy="1782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70A6476-05E1-4FAC-A9DA-8BC1CD3AB3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09528" y="5155707"/>
            <a:ext cx="693421" cy="1782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4FCE7C-8A81-4D44-94E4-964CD1AFD4A0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58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8AD8D9-ED4F-435F-8946-A61EACA808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888538" cy="55626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4900D1-F179-476E-A471-820DF781C3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18522" y="270284"/>
            <a:ext cx="1670400" cy="770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99F381-8EB1-4FCF-8C17-82A0EED0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" y="184145"/>
            <a:ext cx="7807745" cy="936452"/>
          </a:xfrm>
          <a:solidFill>
            <a:schemeClr val="bg1">
              <a:alpha val="60000"/>
            </a:schemeClr>
          </a:solidFill>
        </p:spPr>
        <p:txBody>
          <a:bodyPr lIns="684000" tIns="1440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6E11E1E-B476-42E9-9CF7-B1524813BD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88087" y="5155707"/>
            <a:ext cx="1866901" cy="1782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70A6476-05E1-4FAC-A9DA-8BC1CD3AB3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09528" y="5155707"/>
            <a:ext cx="693421" cy="1782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4FCE7C-8A81-4D44-94E4-964CD1AFD4A0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41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8AD8D9-ED4F-435F-8946-A61EACA808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888538" cy="55626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4900D1-F179-476E-A471-820DF781C3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18522" y="270284"/>
            <a:ext cx="1670400" cy="770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99F381-8EB1-4FCF-8C17-82A0EED0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" y="1476375"/>
            <a:ext cx="4940711" cy="1276349"/>
          </a:xfrm>
          <a:solidFill>
            <a:schemeClr val="bg1">
              <a:alpha val="60000"/>
            </a:schemeClr>
          </a:solidFill>
        </p:spPr>
        <p:txBody>
          <a:bodyPr lIns="684000" tIns="14400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6E11E1E-B476-42E9-9CF7-B1524813BD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88087" y="5155707"/>
            <a:ext cx="1866901" cy="1782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70A6476-05E1-4FAC-A9DA-8BC1CD3AB3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09528" y="5155707"/>
            <a:ext cx="693421" cy="1782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4FCE7C-8A81-4D44-94E4-964CD1AFD4A0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37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087" y="327660"/>
            <a:ext cx="7117081" cy="6705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087" y="1480785"/>
            <a:ext cx="8516451" cy="3529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err="1"/>
              <a:t>Textmasterformate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Ebene</a:t>
            </a:r>
          </a:p>
          <a:p>
            <a:pPr lvl="2"/>
            <a:r>
              <a:rPr lang="en-US" err="1"/>
              <a:t>Dritte</a:t>
            </a:r>
            <a:r>
              <a:rPr lang="en-US"/>
              <a:t> Ebene</a:t>
            </a:r>
          </a:p>
          <a:p>
            <a:pPr lvl="3"/>
            <a:r>
              <a:rPr lang="en-US" err="1"/>
              <a:t>Vierte</a:t>
            </a:r>
            <a:r>
              <a:rPr lang="en-US"/>
              <a:t> Ebene</a:t>
            </a:r>
          </a:p>
          <a:p>
            <a:pPr lvl="4"/>
            <a:r>
              <a:rPr lang="en-US" err="1"/>
              <a:t>Fünfte</a:t>
            </a:r>
            <a:r>
              <a:rPr lang="en-US"/>
              <a:t> Ebene</a:t>
            </a:r>
          </a:p>
          <a:p>
            <a:pPr lvl="5"/>
            <a:r>
              <a:rPr lang="en-US"/>
              <a:t>Sechste Ebene</a:t>
            </a:r>
          </a:p>
          <a:p>
            <a:pPr lvl="6"/>
            <a:r>
              <a:rPr lang="en-US"/>
              <a:t>Siebte Ebene</a:t>
            </a:r>
          </a:p>
          <a:p>
            <a:pPr lvl="7"/>
            <a:r>
              <a:rPr lang="en-US"/>
              <a:t>Achte Ebene</a:t>
            </a:r>
          </a:p>
          <a:p>
            <a:pPr lvl="8"/>
            <a:r>
              <a:rPr lang="en-US"/>
              <a:t>Neunte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31808" y="5155707"/>
            <a:ext cx="2224921" cy="29615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6E833C-E1C1-44C3-A32F-C3B31A80BED2}" type="datetime1">
              <a:rPr lang="de-CH" smtClean="0"/>
              <a:t>18.06.24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8087" y="5155707"/>
            <a:ext cx="1866901" cy="1782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9528" y="5155707"/>
            <a:ext cx="693421" cy="1782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064FCE7C-8A81-4D44-94E4-964CD1AFD4A0}" type="slidenum">
              <a:rPr lang="en-GB" smtClean="0"/>
              <a:pPr/>
              <a:t>‹N›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937DD9-DED1-49CE-808F-2026D00EA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6525"/>
          <a:stretch/>
        </p:blipFill>
        <p:spPr>
          <a:xfrm>
            <a:off x="7826143" y="277463"/>
            <a:ext cx="1662010" cy="75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8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6" r:id="rId4"/>
    <p:sldLayoutId id="2147483673" r:id="rId5"/>
    <p:sldLayoutId id="2147483667" r:id="rId6"/>
    <p:sldLayoutId id="2147483674" r:id="rId7"/>
    <p:sldLayoutId id="2147483675" r:id="rId8"/>
    <p:sldLayoutId id="2147483676" r:id="rId9"/>
    <p:sldLayoutId id="2147483659" r:id="rId10"/>
  </p:sldLayoutIdLst>
  <p:hf sldNum="0" hdr="0" ftr="0"/>
  <p:txStyles>
    <p:titleStyle>
      <a:lvl1pPr algn="l" defTabSz="74167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7416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7416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‒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416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252000" indent="-252000" algn="l" defTabSz="7416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7416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b="1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504000" indent="-252000" algn="l" defTabSz="7416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‒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756000" indent="-252000" algn="l" defTabSz="7416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‒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1008000" indent="-252000" algn="l" defTabSz="7416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‒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252000" algn="l" defTabSz="7416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167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1pPr>
      <a:lvl2pPr marL="370835" algn="l" defTabSz="74167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2pPr>
      <a:lvl3pPr marL="741670" algn="l" defTabSz="74167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3pPr>
      <a:lvl4pPr marL="1112505" algn="l" defTabSz="74167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4pPr>
      <a:lvl5pPr marL="1483340" algn="l" defTabSz="74167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5pPr>
      <a:lvl6pPr marL="1854175" algn="l" defTabSz="74167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6pPr>
      <a:lvl7pPr marL="2225010" algn="l" defTabSz="74167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7pPr>
      <a:lvl8pPr marL="2595844" algn="l" defTabSz="74167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8pPr>
      <a:lvl9pPr marL="2966679" algn="l" defTabSz="741670" rtl="0" eaLnBrk="1" latinLnBrk="0" hangingPunct="1">
        <a:defRPr sz="14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3" userDrawn="1">
          <p15:clr>
            <a:srgbClr val="F26B43"/>
          </p15:clr>
        </p15:guide>
        <p15:guide id="2" pos="5800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1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zhaw.ch/bermic02/TA_LN_RAG_Local_LL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 descr="Immagine che contiene Composizione digitale, cartone animato, Gioco per PC, astronauta&#10;&#10;Descrizione generata automaticamente">
            <a:extLst>
              <a:ext uri="{FF2B5EF4-FFF2-40B4-BE49-F238E27FC236}">
                <a16:creationId xmlns:a16="http://schemas.microsoft.com/office/drawing/2014/main" id="{91324C3C-3F90-D26D-F586-919E5F0DDA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" b="897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054958-7730-4BFD-AE23-8E3365DEC9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194" y="121002"/>
            <a:ext cx="1670400" cy="770400"/>
          </a:xfrm>
        </p:spPr>
        <p:txBody>
          <a:bodyPr/>
          <a:lstStyle/>
          <a:p>
            <a:endParaRPr lang="en-US">
              <a:solidFill>
                <a:schemeClr val="tx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21A1BE-91ED-45C9-B8D0-C640B822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194" y="4756360"/>
            <a:ext cx="1500335" cy="300038"/>
          </a:xfrm>
        </p:spPr>
        <p:txBody>
          <a:bodyPr/>
          <a:lstStyle/>
          <a:p>
            <a:r>
              <a:rPr lang="de-CH"/>
              <a:t>17.06.2024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8F3E71-1BE3-4AB2-B92D-34A1B1E19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194" y="1052623"/>
            <a:ext cx="5879013" cy="285264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CH" dirty="0"/>
              <a:t>Space Equipment Development Standards:</a:t>
            </a:r>
          </a:p>
          <a:p>
            <a:r>
              <a:rPr lang="de-CH" dirty="0"/>
              <a:t>RAG,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local</a:t>
            </a:r>
            <a:r>
              <a:rPr lang="de-CH" dirty="0"/>
              <a:t> LLMs (</a:t>
            </a:r>
            <a:r>
              <a:rPr lang="de-CH" dirty="0" err="1"/>
              <a:t>Ollama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sz="2000" dirty="0"/>
              <a:t>CAS-MAIN, Spring 2024</a:t>
            </a:r>
          </a:p>
          <a:p>
            <a:endParaRPr lang="de-CH" sz="2000" dirty="0"/>
          </a:p>
          <a:p>
            <a:r>
              <a:rPr lang="de-CH" sz="2000" dirty="0"/>
              <a:t>Text Analytics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E2E869E-5ABF-45CF-9487-9B7CC64EDC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194" y="4462162"/>
            <a:ext cx="5014602" cy="300038"/>
          </a:xfrm>
        </p:spPr>
        <p:txBody>
          <a:bodyPr/>
          <a:lstStyle/>
          <a:p>
            <a:r>
              <a:rPr lang="de-DE" dirty="0" err="1"/>
              <a:t>Author</a:t>
            </a:r>
            <a:r>
              <a:rPr lang="de-DE" dirty="0"/>
              <a:t>: Bernasconi Michele, bermic02@students.zhaw.ch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F9EDBCF-E8FD-5D7B-71ED-7A033D9AD6D5}"/>
              </a:ext>
            </a:extLst>
          </p:cNvPr>
          <p:cNvSpPr txBox="1"/>
          <p:nvPr/>
        </p:nvSpPr>
        <p:spPr>
          <a:xfrm>
            <a:off x="8496663" y="5107641"/>
            <a:ext cx="9922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it-CH" sz="700" kern="0"/>
              <a:t>Dall-E 2 + Adobe Firefly</a:t>
            </a:r>
            <a:r>
              <a:rPr lang="it-CH" sz="1200" ker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211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284E5A-2B90-BF86-ED99-5B4BBFE0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sz="2800"/>
              <a:t>Discussion and Outlook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AC800F-5563-21A5-74FD-5227E58E6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87" y="998220"/>
            <a:ext cx="8790450" cy="40867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b="1"/>
              <a:t>Discussion</a:t>
            </a:r>
            <a:endParaRPr lang="it-CH" sz="2000" b="1"/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it-CH" b="1"/>
              <a:t>Promising feasibility study </a:t>
            </a:r>
            <a:r>
              <a:rPr lang="it-CH"/>
              <a:t>results, but still some work needed for consolidation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it-CH"/>
              <a:t>Risk of </a:t>
            </a:r>
            <a:r>
              <a:rPr lang="it-CH" b="1"/>
              <a:t>biased evaluation</a:t>
            </a:r>
            <a:r>
              <a:rPr lang="it-CH"/>
              <a:t>, since single evaluator, no IAA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/>
              <a:t>Effective in pointing the </a:t>
            </a:r>
            <a:r>
              <a:rPr lang="en-US" b="1"/>
              <a:t>user in the right direction </a:t>
            </a:r>
            <a:r>
              <a:rPr lang="en-US"/>
              <a:t>and in incentivizing the use of standards</a:t>
            </a:r>
            <a:endParaRPr lang="it-CH"/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it-CH"/>
              <a:t>LLM replies should always double checked against retrieved 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b="1"/>
              <a:t>Outlook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it-CH" b="1"/>
              <a:t>RAG lite</a:t>
            </a:r>
            <a:r>
              <a:rPr lang="it-CH"/>
              <a:t>, i.e. just </a:t>
            </a:r>
            <a:r>
              <a:rPr lang="it-CH" b="1"/>
              <a:t>R </a:t>
            </a:r>
            <a:r>
              <a:rPr lang="it-CH"/>
              <a:t>w/o </a:t>
            </a:r>
            <a:r>
              <a:rPr lang="it-CH" b="1"/>
              <a:t>AG</a:t>
            </a:r>
            <a:r>
              <a:rPr lang="it-CH"/>
              <a:t>? Doc retrieval via embeddings only?</a:t>
            </a:r>
            <a:endParaRPr lang="it-CH" b="1"/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it-CH"/>
              <a:t>Rely on </a:t>
            </a:r>
            <a:r>
              <a:rPr lang="it-CH" b="1"/>
              <a:t>local embeddings </a:t>
            </a:r>
            <a:r>
              <a:rPr lang="it-CH"/>
              <a:t>generation (full local data pipeline)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it-CH"/>
              <a:t>Apply lessons learnt from </a:t>
            </a:r>
            <a:r>
              <a:rPr lang="it-CH" b="1"/>
              <a:t>Eval with Experts, more robust evaluation methods needed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it-CH"/>
              <a:t>Deploy web app on premises with a chat interface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it-CH" b="1"/>
              <a:t>Once fully local, extend corpus </a:t>
            </a:r>
            <a:r>
              <a:rPr lang="it-CH"/>
              <a:t>to company internal technical documentation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endParaRPr lang="it-CH" sz="2000"/>
          </a:p>
        </p:txBody>
      </p:sp>
    </p:spTree>
    <p:extLst>
      <p:ext uri="{BB962C8B-B14F-4D97-AF65-F5344CB8AC3E}">
        <p14:creationId xmlns:p14="http://schemas.microsoft.com/office/powerpoint/2010/main" val="292823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B97ED3-79ED-2B2B-C929-EEDEBB1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/>
              <a:t>Thank you for your attention!</a:t>
            </a:r>
          </a:p>
        </p:txBody>
      </p:sp>
      <p:pic>
        <p:nvPicPr>
          <p:cNvPr id="5" name="Segnaposto contenuto 4" descr="Immagine che contiene Composizione digitale, Gioco per PC, schermata, Opera CG&#10;&#10;Descrizione generata automaticamente">
            <a:extLst>
              <a:ext uri="{FF2B5EF4-FFF2-40B4-BE49-F238E27FC236}">
                <a16:creationId xmlns:a16="http://schemas.microsoft.com/office/drawing/2014/main" id="{267DD1E9-E8B8-C0BB-D5DB-D6B23D05F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307" y="1177290"/>
            <a:ext cx="5614035" cy="3208020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D2B998-6824-B52F-A404-5383FCEF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1" t="6576" r="14590" b="5891"/>
          <a:stretch/>
        </p:blipFill>
        <p:spPr>
          <a:xfrm>
            <a:off x="6055112" y="327660"/>
            <a:ext cx="3500111" cy="5132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73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F669A-0A2A-5DB8-5E07-C806DCC8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/>
              <a:t>ANNEX I – Hyper Param Study – More BoxPlots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3B5BD9-0811-DCDE-79E1-5DD1DA31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CH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E15F371-DA6A-56B8-6902-52E4BC35B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181034"/>
            <a:ext cx="3835308" cy="43815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3261696-FBE9-3CA7-E5E3-3D4ADF24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58" y="1181034"/>
            <a:ext cx="3726326" cy="43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F669A-0A2A-5DB8-5E07-C806DCC8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/>
              <a:t>ANNEX II – Expert Queries Eval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822B699-D0F5-163B-366D-6576192E3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484" y="1208575"/>
            <a:ext cx="5393054" cy="42274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63BA38-D856-521C-EDFA-637FC7CA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7" y="1409700"/>
            <a:ext cx="3545503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BA966D-3EDF-F157-74AF-BD95C100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/>
              <a:t>Annex III – Development Plan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0E0DC3-F457-5C09-6A03-9DAD69E83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06" y="808503"/>
            <a:ext cx="4689958" cy="46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4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E39B4-0BDE-4993-BF2B-5350FBB6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Content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luna, cartone animato, grotta, mammifero&#10;&#10;Descrizione generata automaticamente">
            <a:extLst>
              <a:ext uri="{FF2B5EF4-FFF2-40B4-BE49-F238E27FC236}">
                <a16:creationId xmlns:a16="http://schemas.microsoft.com/office/drawing/2014/main" id="{4EB456C9-37B3-F16E-129C-93CA7ABB5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88538" cy="556407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FB770-CC17-4CC1-B2DB-EEAAC3AB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097" y="1308259"/>
            <a:ext cx="7349126" cy="2946081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Intro: Space Equipment and  ECCS Standards</a:t>
            </a:r>
          </a:p>
          <a:p>
            <a:pPr marL="28521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What is RAG and how does it work?</a:t>
            </a:r>
          </a:p>
          <a:p>
            <a:pPr marL="28521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Local LLMs with </a:t>
            </a:r>
            <a:r>
              <a:rPr lang="en-US" err="1">
                <a:solidFill>
                  <a:schemeClr val="bg1"/>
                </a:solidFill>
              </a:rPr>
              <a:t>Ollama</a:t>
            </a:r>
            <a:endParaRPr lang="en-US">
              <a:solidFill>
                <a:schemeClr val="bg1"/>
              </a:solidFill>
            </a:endParaRPr>
          </a:p>
          <a:p>
            <a:pPr marL="28521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Hyperparam</a:t>
            </a:r>
            <a:r>
              <a:rPr lang="en-US">
                <a:solidFill>
                  <a:schemeClr val="bg1"/>
                </a:solidFill>
              </a:rPr>
              <a:t> tuning </a:t>
            </a:r>
          </a:p>
          <a:p>
            <a:pPr marL="28521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Evaluation Experts Queries</a:t>
            </a:r>
          </a:p>
          <a:p>
            <a:pPr marL="28521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Discussion and Outlook</a:t>
            </a:r>
          </a:p>
          <a:p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1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1DFA2-5610-35EF-BFFB-33E5EF01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327660"/>
            <a:ext cx="7393688" cy="670560"/>
          </a:xfrm>
        </p:spPr>
        <p:txBody>
          <a:bodyPr/>
          <a:lstStyle/>
          <a:p>
            <a:r>
              <a:rPr lang="it-CH"/>
              <a:t>Introduction – What are Space Equipments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72B9EE-DC34-EABF-74AF-F62C787B8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33" y="2621155"/>
            <a:ext cx="736600" cy="7112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6318545-D7F7-F2D4-D521-2483D553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7" y="3150193"/>
            <a:ext cx="1908227" cy="2331724"/>
          </a:xfrm>
          <a:prstGeom prst="rect">
            <a:avLst/>
          </a:prstGeom>
        </p:spPr>
      </p:pic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46FA5FA3-20E8-F368-D34B-1150AAAD4626}"/>
              </a:ext>
            </a:extLst>
          </p:cNvPr>
          <p:cNvCxnSpPr>
            <a:cxnSpLocks/>
            <a:stCxn id="10" idx="3"/>
            <a:endCxn id="6" idx="0"/>
          </p:cNvCxnSpPr>
          <p:nvPr/>
        </p:nvCxnSpPr>
        <p:spPr>
          <a:xfrm>
            <a:off x="2065849" y="1873176"/>
            <a:ext cx="471784" cy="74797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1C9D3C82-90BB-2FC7-1FB9-A70B5AE43FAA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V="1">
            <a:off x="2003494" y="3332355"/>
            <a:ext cx="534139" cy="983700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4 16">
            <a:extLst>
              <a:ext uri="{FF2B5EF4-FFF2-40B4-BE49-F238E27FC236}">
                <a16:creationId xmlns:a16="http://schemas.microsoft.com/office/drawing/2014/main" id="{C70C34B9-7A26-54AB-0296-80B4108BF76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05933" y="2976755"/>
            <a:ext cx="1495058" cy="18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AC7E536F-5A7C-3962-2EF5-7408A28F1290}"/>
              </a:ext>
            </a:extLst>
          </p:cNvPr>
          <p:cNvGrpSpPr/>
          <p:nvPr/>
        </p:nvGrpSpPr>
        <p:grpSpPr>
          <a:xfrm>
            <a:off x="84993" y="662940"/>
            <a:ext cx="1980856" cy="2420471"/>
            <a:chOff x="84993" y="662940"/>
            <a:chExt cx="1980856" cy="2420471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D9666A98-1D8B-E239-DD93-C61682185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93" y="662940"/>
              <a:ext cx="1980856" cy="2420471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5C451A6-9A02-F4D4-6CA4-855FED3CDA36}"/>
                </a:ext>
              </a:extLst>
            </p:cNvPr>
            <p:cNvSpPr txBox="1"/>
            <p:nvPr/>
          </p:nvSpPr>
          <p:spPr>
            <a:xfrm rot="292607">
              <a:off x="736428" y="1597581"/>
              <a:ext cx="76463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0"/>
                </a:spcBef>
                <a:spcAft>
                  <a:spcPts val="600"/>
                </a:spcAft>
              </a:pPr>
              <a:r>
                <a:rPr lang="it-CH" sz="1100" kern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Standards</a:t>
              </a:r>
              <a:endParaRPr lang="it-CH" sz="1600" kern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8" name="Ovale 7">
            <a:extLst>
              <a:ext uri="{FF2B5EF4-FFF2-40B4-BE49-F238E27FC236}">
                <a16:creationId xmlns:a16="http://schemas.microsoft.com/office/drawing/2014/main" id="{EFAC59C0-6D4F-77D2-0C2D-612C5FEA9BBD}"/>
              </a:ext>
            </a:extLst>
          </p:cNvPr>
          <p:cNvSpPr/>
          <p:nvPr/>
        </p:nvSpPr>
        <p:spPr>
          <a:xfrm rot="358877">
            <a:off x="511583" y="1140217"/>
            <a:ext cx="1187533" cy="14721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F8EC24-F9D0-25B0-342B-EC70B0365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076" y="1917487"/>
            <a:ext cx="2587502" cy="214351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868E40A-8A66-16FC-5546-C8CCBC37D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991" y="1902619"/>
            <a:ext cx="2230267" cy="21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B71D07D-E444-74DF-07FE-5A86CDAB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59" y="165713"/>
            <a:ext cx="3527146" cy="4941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28AC4DB-A4E3-2FDA-2AA8-680FA5E9B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59" y="171756"/>
            <a:ext cx="3527146" cy="4941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9E39B4-0BDE-4993-BF2B-5350FBB6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Introduction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FB770-CC17-4CC1-B2DB-EEAAC3AB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83" y="1094562"/>
            <a:ext cx="3893984" cy="3897016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ECSS standards</a:t>
            </a:r>
            <a:r>
              <a:rPr lang="en-US" sz="1800" baseline="30000"/>
              <a:t>1</a:t>
            </a:r>
            <a:r>
              <a:rPr lang="en-US" sz="1800"/>
              <a:t>, free to use</a:t>
            </a:r>
            <a:endParaRPr lang="en-US" sz="1800" baseline="30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Industry requirements to develop space equipment, e.g. Satellites, Rockets, Mechanisms, Antennas, Optics,..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800" b="1"/>
              <a:t>136</a:t>
            </a:r>
            <a:r>
              <a:rPr lang="en-US" sz="1800"/>
              <a:t> active standards for space projects (project management, product assurance, engineering, sustainability)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Information retrieval is slow (e.g. by keywords) and engineers are lazy</a:t>
            </a:r>
          </a:p>
          <a:p>
            <a:endParaRPr lang="en-US" sz="1800"/>
          </a:p>
          <a:p>
            <a:r>
              <a:rPr lang="en-US" sz="1800">
                <a:sym typeface="Wingdings" pitchFamily="2" charset="2"/>
              </a:rPr>
              <a:t> Solution: </a:t>
            </a:r>
            <a:r>
              <a:rPr lang="en-US" sz="1800" b="1">
                <a:sym typeface="Wingdings" pitchFamily="2" charset="2"/>
              </a:rPr>
              <a:t>RAG with local LLMs!</a:t>
            </a:r>
            <a:endParaRPr lang="en-US" sz="1800" b="1"/>
          </a:p>
          <a:p>
            <a:pPr marL="789750" lvl="5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21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endParaRPr lang="en-US" sz="140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0739513-DCFF-9E11-191F-550FAA61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602">
            <a:off x="5569628" y="293147"/>
            <a:ext cx="3527146" cy="4941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BEA271-4910-3577-78A6-A00E49C0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435">
            <a:off x="5697653" y="374920"/>
            <a:ext cx="3527146" cy="4941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E5743962-2CC8-8FEB-9316-21D9F03C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1: https://ecss.nl/standards/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99D69F-7167-3CD1-E453-E517D9846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780" y="453192"/>
            <a:ext cx="4797680" cy="37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4DC419-ACC0-3CB6-4C32-C9BD831E3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491" y="972869"/>
            <a:ext cx="4797681" cy="3368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6355B7-44BE-E3FE-AD26-161DE570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202" y="1452967"/>
            <a:ext cx="4797681" cy="3214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0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E39B4-0BDE-4993-BF2B-5350FBB6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is RAG and how does it work?</a:t>
            </a:r>
            <a:br>
              <a:rPr lang="en-US" sz="2800"/>
            </a:b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FB770-CC17-4CC1-B2DB-EEAAC3AB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43" y="998220"/>
            <a:ext cx="8516451" cy="3529419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R</a:t>
            </a:r>
            <a:r>
              <a:rPr lang="en-US" sz="2000"/>
              <a:t>etrieval </a:t>
            </a:r>
            <a:r>
              <a:rPr lang="en-US" sz="2000" b="1"/>
              <a:t>A</a:t>
            </a:r>
            <a:r>
              <a:rPr lang="en-US" sz="2000"/>
              <a:t>ugmented </a:t>
            </a:r>
            <a:r>
              <a:rPr lang="en-US" sz="2000" b="1"/>
              <a:t>G</a:t>
            </a:r>
            <a:r>
              <a:rPr lang="en-US" sz="2000"/>
              <a:t>eneration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de-CH" sz="1800"/>
              <a:t>Given a </a:t>
            </a:r>
            <a:r>
              <a:rPr lang="de-CH" sz="1800" b="1" err="1"/>
              <a:t>user</a:t>
            </a:r>
            <a:r>
              <a:rPr lang="de-CH" sz="1800" b="1"/>
              <a:t> </a:t>
            </a:r>
            <a:r>
              <a:rPr lang="de-CH" sz="1800" b="1" err="1"/>
              <a:t>query</a:t>
            </a:r>
            <a:r>
              <a:rPr lang="de-CH" sz="1800" b="1"/>
              <a:t> </a:t>
            </a:r>
            <a:r>
              <a:rPr lang="de-CH" sz="1800"/>
              <a:t>and a </a:t>
            </a:r>
            <a:r>
              <a:rPr lang="de-CH" sz="1800" err="1"/>
              <a:t>document</a:t>
            </a:r>
            <a:r>
              <a:rPr lang="de-CH" sz="1800"/>
              <a:t> </a:t>
            </a:r>
            <a:r>
              <a:rPr lang="de-CH" sz="1800" b="1" err="1"/>
              <a:t>corpus</a:t>
            </a:r>
            <a:r>
              <a:rPr lang="de-CH" sz="1800"/>
              <a:t>, </a:t>
            </a:r>
            <a:r>
              <a:rPr lang="de-CH" sz="1800" err="1"/>
              <a:t>the</a:t>
            </a:r>
            <a:r>
              <a:rPr lang="de-CH" sz="1800"/>
              <a:t> RAG </a:t>
            </a:r>
            <a:r>
              <a:rPr lang="de-CH" sz="1800" err="1"/>
              <a:t>algortihm</a:t>
            </a:r>
            <a:r>
              <a:rPr lang="de-CH" sz="1800"/>
              <a:t> </a:t>
            </a:r>
            <a:r>
              <a:rPr lang="de-CH" sz="1800" b="1" err="1"/>
              <a:t>retrieves</a:t>
            </a:r>
            <a:r>
              <a:rPr lang="de-CH" sz="1800"/>
              <a:t> </a:t>
            </a:r>
            <a:r>
              <a:rPr lang="de-CH" sz="1800" err="1"/>
              <a:t>docs</a:t>
            </a:r>
            <a:r>
              <a:rPr lang="de-CH" sz="1800"/>
              <a:t> </a:t>
            </a:r>
            <a:r>
              <a:rPr lang="de-CH" sz="1800" err="1"/>
              <a:t>that</a:t>
            </a:r>
            <a:r>
              <a:rPr lang="de-CH" sz="1800"/>
              <a:t> </a:t>
            </a:r>
            <a:r>
              <a:rPr lang="de-CH" sz="1800" err="1"/>
              <a:t>are</a:t>
            </a:r>
            <a:r>
              <a:rPr lang="de-CH" sz="1800"/>
              <a:t> </a:t>
            </a:r>
            <a:r>
              <a:rPr lang="de-CH" sz="1800" err="1"/>
              <a:t>alligned</a:t>
            </a:r>
            <a:r>
              <a:rPr lang="de-CH" sz="1800"/>
              <a:t> </a:t>
            </a:r>
            <a:r>
              <a:rPr lang="de-CH" sz="1800" err="1"/>
              <a:t>with</a:t>
            </a:r>
            <a:r>
              <a:rPr lang="de-CH" sz="1800"/>
              <a:t> </a:t>
            </a:r>
            <a:r>
              <a:rPr lang="de-CH" sz="1800" err="1"/>
              <a:t>the</a:t>
            </a:r>
            <a:r>
              <a:rPr lang="de-CH" sz="1800"/>
              <a:t> </a:t>
            </a:r>
            <a:r>
              <a:rPr lang="de-CH" sz="1800" err="1"/>
              <a:t>query</a:t>
            </a:r>
            <a:r>
              <a:rPr lang="de-CH" sz="1800"/>
              <a:t>, </a:t>
            </a:r>
            <a:r>
              <a:rPr lang="de-CH" sz="1800" err="1"/>
              <a:t>then</a:t>
            </a:r>
            <a:r>
              <a:rPr lang="de-CH" sz="1800"/>
              <a:t> </a:t>
            </a:r>
            <a:r>
              <a:rPr lang="de-CH" sz="1800" err="1"/>
              <a:t>based</a:t>
            </a:r>
            <a:r>
              <a:rPr lang="de-CH" sz="1800"/>
              <a:t> on </a:t>
            </a:r>
            <a:r>
              <a:rPr lang="de-CH" sz="1800" err="1"/>
              <a:t>the</a:t>
            </a:r>
            <a:r>
              <a:rPr lang="de-CH" sz="1800"/>
              <a:t> </a:t>
            </a:r>
            <a:r>
              <a:rPr lang="de-CH" sz="1800" b="1" err="1"/>
              <a:t>retrieved</a:t>
            </a:r>
            <a:r>
              <a:rPr lang="de-CH" sz="1800" b="1"/>
              <a:t> </a:t>
            </a:r>
            <a:r>
              <a:rPr lang="de-CH" sz="1800" b="1" err="1"/>
              <a:t>docs</a:t>
            </a:r>
            <a:r>
              <a:rPr lang="de-CH" sz="1800"/>
              <a:t>, a LLM, </a:t>
            </a:r>
            <a:r>
              <a:rPr lang="de-CH" sz="1800" err="1"/>
              <a:t>tries</a:t>
            </a:r>
            <a:r>
              <a:rPr lang="de-CH" sz="1800"/>
              <a:t> </a:t>
            </a:r>
            <a:r>
              <a:rPr lang="de-CH" sz="1800" err="1"/>
              <a:t>to</a:t>
            </a:r>
            <a:r>
              <a:rPr lang="de-CH" sz="1800"/>
              <a:t> </a:t>
            </a:r>
            <a:r>
              <a:rPr lang="de-CH" sz="1800" err="1"/>
              <a:t>reply</a:t>
            </a:r>
            <a:r>
              <a:rPr lang="de-CH" sz="1800"/>
              <a:t> </a:t>
            </a:r>
            <a:r>
              <a:rPr lang="de-CH" sz="1800" err="1"/>
              <a:t>the</a:t>
            </a:r>
            <a:r>
              <a:rPr lang="de-CH" sz="1800"/>
              <a:t> </a:t>
            </a:r>
            <a:r>
              <a:rPr lang="de-CH" sz="1800" err="1"/>
              <a:t>query</a:t>
            </a:r>
            <a:r>
              <a:rPr lang="de-CH" sz="1800"/>
              <a:t> (</a:t>
            </a:r>
            <a:r>
              <a:rPr lang="de-CH" sz="1800" b="1" err="1"/>
              <a:t>augmented</a:t>
            </a:r>
            <a:r>
              <a:rPr lang="de-CH" sz="1800" b="1"/>
              <a:t> </a:t>
            </a:r>
            <a:r>
              <a:rPr lang="de-CH" sz="1800" b="1" err="1"/>
              <a:t>generation</a:t>
            </a:r>
            <a:r>
              <a:rPr lang="de-CH" sz="1800"/>
              <a:t>)</a:t>
            </a:r>
            <a:endParaRPr lang="en-US" sz="200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8AEE0FD-A318-EE9A-43F0-485888404CBC}"/>
              </a:ext>
            </a:extLst>
          </p:cNvPr>
          <p:cNvGrpSpPr/>
          <p:nvPr/>
        </p:nvGrpSpPr>
        <p:grpSpPr>
          <a:xfrm>
            <a:off x="586651" y="0"/>
            <a:ext cx="8915157" cy="5562600"/>
            <a:chOff x="686043" y="0"/>
            <a:chExt cx="8915157" cy="5562600"/>
          </a:xfrm>
        </p:grpSpPr>
        <p:pic>
          <p:nvPicPr>
            <p:cNvPr id="10" name="Immagine 9" descr="Immagine che contiene testo, schermata, Carattere, documento&#10;&#10;Descrizione generata automaticamente">
              <a:extLst>
                <a:ext uri="{FF2B5EF4-FFF2-40B4-BE49-F238E27FC236}">
                  <a16:creationId xmlns:a16="http://schemas.microsoft.com/office/drawing/2014/main" id="{43435A07-56DA-A597-2ABA-6579BF33F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5645"/>
            <a:stretch/>
          </p:blipFill>
          <p:spPr>
            <a:xfrm>
              <a:off x="686043" y="0"/>
              <a:ext cx="8904524" cy="5562600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65A1AEDA-C3B2-92EF-4CFB-3C828BABDF9E}"/>
                </a:ext>
              </a:extLst>
            </p:cNvPr>
            <p:cNvSpPr/>
            <p:nvPr/>
          </p:nvSpPr>
          <p:spPr>
            <a:xfrm>
              <a:off x="9122735" y="212651"/>
              <a:ext cx="478465" cy="1360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</p:spTree>
    <p:extLst>
      <p:ext uri="{BB962C8B-B14F-4D97-AF65-F5344CB8AC3E}">
        <p14:creationId xmlns:p14="http://schemas.microsoft.com/office/powerpoint/2010/main" val="9853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E39B4-0BDE-4993-BF2B-5350FBB6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is RAG and how does it work?</a:t>
            </a:r>
            <a:br>
              <a:rPr lang="en-US" sz="2800"/>
            </a:b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FB770-CC17-4CC1-B2DB-EEAAC3AB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43" y="998220"/>
            <a:ext cx="8516451" cy="3529419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Retrieval Augmented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local LLMs, with </a:t>
            </a:r>
            <a:r>
              <a:rPr lang="en-US" sz="2000" err="1"/>
              <a:t>Ollama</a:t>
            </a:r>
            <a:endParaRPr lang="en-US" sz="2000"/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2000"/>
              <a:t>runs 6 year old Pentium (2.2 GHz Intel Core i7 6 core)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2000"/>
              <a:t>2-5 min per query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Code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2000" b="1" err="1"/>
              <a:t>Langchain</a:t>
            </a:r>
            <a:r>
              <a:rPr lang="en-US" sz="2000"/>
              <a:t> for utilities and interfacing to local LLM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2000" b="1" err="1"/>
              <a:t>ChromaDB</a:t>
            </a:r>
            <a:r>
              <a:rPr lang="en-US" sz="2000"/>
              <a:t>, for vector store, cosine similarity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2000" b="1"/>
              <a:t>OpenAI (API)</a:t>
            </a:r>
            <a:r>
              <a:rPr lang="en-US" sz="2000"/>
              <a:t> for corpus/query embeddings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D636BD6-5F32-A5E9-971C-ABB4B460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45" y="2240278"/>
            <a:ext cx="2165064" cy="3235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950ADE6-3B33-F635-EAA3-E15C195972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1" t="4815" r="12009" b="13559"/>
          <a:stretch/>
        </p:blipFill>
        <p:spPr>
          <a:xfrm>
            <a:off x="5989320" y="2202366"/>
            <a:ext cx="3899218" cy="3273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88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3F4636-D0AC-A1E3-E165-BD6D6978E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13" y="142588"/>
            <a:ext cx="2095135" cy="670560"/>
          </a:xfrm>
        </p:spPr>
        <p:txBody>
          <a:bodyPr/>
          <a:lstStyle/>
          <a:p>
            <a:r>
              <a:rPr lang="it-CH" sz="2800"/>
              <a:t>Code Quick Look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0991BC-CFBB-D395-C94D-64914E3CE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9" y="1190934"/>
            <a:ext cx="2095135" cy="35294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Rag()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it-CH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Customabstraction layer on top of existing langchain, chromaDB and openAI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 available on ZHAW github: </a:t>
            </a:r>
            <a:r>
              <a:rPr lang="it-CH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https://github.zhaw.ch/bermic02/TA_LN_RAG_Local_LLM</a:t>
            </a:r>
            <a:endParaRPr lang="it-CH" sz="11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4896A0-3196-C81E-C6E5-CA4BE3B46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126" y="306968"/>
            <a:ext cx="7523412" cy="49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7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E39B4-0BDE-4993-BF2B-5350FBB6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87" y="64951"/>
            <a:ext cx="7117081" cy="670560"/>
          </a:xfrm>
        </p:spPr>
        <p:txBody>
          <a:bodyPr/>
          <a:lstStyle/>
          <a:p>
            <a:r>
              <a:rPr lang="en-US" sz="2800"/>
              <a:t>Hyper Params Tuning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FB770-CC17-4CC1-B2DB-EEAAC3AB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9" y="618476"/>
            <a:ext cx="5047178" cy="4879173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Produced 7 </a:t>
            </a:r>
            <a:r>
              <a:rPr lang="en-US">
                <a:solidFill>
                  <a:srgbClr val="FF0000"/>
                </a:solidFill>
              </a:rPr>
              <a:t>specific</a:t>
            </a:r>
            <a:r>
              <a:rPr lang="en-US"/>
              <a:t> queries, e.g. “</a:t>
            </a:r>
            <a:r>
              <a:rPr lang="en-US" i="1"/>
              <a:t>What is the purpose of resonance search?</a:t>
            </a:r>
            <a:endParaRPr lang="en-US"/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2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a </a:t>
            </a:r>
            <a:r>
              <a:rPr lang="en-US" sz="12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paragraph</a:t>
            </a:r>
            <a:r>
              <a:rPr lang="en-US" sz="12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in the standard, </a:t>
            </a:r>
            <a:r>
              <a:rPr lang="en-US" sz="12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formulate a query</a:t>
            </a:r>
            <a:r>
              <a:rPr lang="en-US" sz="12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identify </a:t>
            </a:r>
            <a:r>
              <a:rPr lang="en-US" sz="12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key review points (KRPs) </a:t>
            </a:r>
            <a:r>
              <a:rPr lang="en-US" sz="12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mentioned in the paragraph </a:t>
            </a:r>
            <a:r>
              <a:rPr lang="en-US" sz="12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evaluate RAG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20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Known that the information is there, let’s check if RAG retrieves it entirely w/o mistakes and hallucinations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Hyper params study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/>
              <a:t>3 LLMs models, 4 text split chunk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Fix param</a:t>
            </a:r>
            <a:r>
              <a:rPr lang="en-US"/>
              <a:t>: OpenAI </a:t>
            </a:r>
            <a:r>
              <a:rPr lang="en-US" err="1"/>
              <a:t>emb</a:t>
            </a:r>
            <a:r>
              <a:rPr lang="en-US"/>
              <a:t>., 1 sys. prompt template, accuracy = 0.65 and temperature = 0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Evaluated 81 </a:t>
            </a:r>
            <a:r>
              <a:rPr lang="en-US"/>
              <a:t>responses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/>
              <a:t>Eval Metric: </a:t>
            </a:r>
            <a:r>
              <a:rPr lang="en-US" b="1"/>
              <a:t>completeness score (% of matched KRP)</a:t>
            </a:r>
            <a:r>
              <a:rPr lang="en-US"/>
              <a:t>, and </a:t>
            </a:r>
            <a:r>
              <a:rPr lang="en-US" b="1"/>
              <a:t>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Best Performance with: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/>
              <a:t>Mistral, 512_64 , k=3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/>
              <a:t>Llama2, 2024_256, k=3 or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21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endParaRPr lang="en-US" sz="140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8E8F8E1-5F85-E087-470C-300E19A7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2" y="487360"/>
            <a:ext cx="9735169" cy="48791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2BA21D9-F744-CC5B-991F-8B9C9CEEF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275625" y="1425459"/>
            <a:ext cx="7772400" cy="3002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5157F9E-57BB-2180-979D-4B62CCA49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755" y="0"/>
            <a:ext cx="4787783" cy="55626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18F3E1-0C75-8337-E589-9F52F5AD2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439" y="800462"/>
            <a:ext cx="7772400" cy="403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reccia su 13">
            <a:extLst>
              <a:ext uri="{FF2B5EF4-FFF2-40B4-BE49-F238E27FC236}">
                <a16:creationId xmlns:a16="http://schemas.microsoft.com/office/drawing/2014/main" id="{7DCD02B7-A278-DA64-D344-9333DB687473}"/>
              </a:ext>
            </a:extLst>
          </p:cNvPr>
          <p:cNvSpPr/>
          <p:nvPr/>
        </p:nvSpPr>
        <p:spPr>
          <a:xfrm rot="2761939">
            <a:off x="5386187" y="5166125"/>
            <a:ext cx="265043" cy="4008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6" name="Freccia su 15">
            <a:extLst>
              <a:ext uri="{FF2B5EF4-FFF2-40B4-BE49-F238E27FC236}">
                <a16:creationId xmlns:a16="http://schemas.microsoft.com/office/drawing/2014/main" id="{3F200728-1B18-53A8-EDB6-4531D45B792C}"/>
              </a:ext>
            </a:extLst>
          </p:cNvPr>
          <p:cNvSpPr/>
          <p:nvPr/>
        </p:nvSpPr>
        <p:spPr>
          <a:xfrm rot="2761939">
            <a:off x="8587074" y="5127679"/>
            <a:ext cx="265043" cy="40081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9680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E39B4-0BDE-4993-BF2B-5350FBB6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0" y="0"/>
            <a:ext cx="7117081" cy="670560"/>
          </a:xfrm>
        </p:spPr>
        <p:txBody>
          <a:bodyPr/>
          <a:lstStyle/>
          <a:p>
            <a:r>
              <a:rPr lang="en-US" sz="2800"/>
              <a:t>Evaluation Experts Queries</a:t>
            </a:r>
            <a:br>
              <a:rPr lang="en-US" sz="2800"/>
            </a:br>
            <a:br>
              <a:rPr lang="en-US" sz="2800"/>
            </a:b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FB770-CC17-4CC1-B2DB-EEAAC3AB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" y="392559"/>
            <a:ext cx="7117081" cy="477748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Evaluated 29 queries from 12 experts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The experiment is flawed.. </a:t>
            </a:r>
            <a:r>
              <a:rPr lang="en-US" sz="1400">
                <a:highlight>
                  <a:srgbClr val="FFFF00"/>
                </a:highlight>
              </a:rPr>
              <a:t>but beautifully flawed!!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 b="1"/>
              <a:t>Imperfect experiment design</a:t>
            </a:r>
          </a:p>
          <a:p>
            <a:pPr marL="789750" lvl="5" indent="-285750">
              <a:buFont typeface="Arial" panose="020B0604020202020204" pitchFamily="34" charset="0"/>
              <a:buChar char="•"/>
            </a:pPr>
            <a:r>
              <a:rPr lang="en-US" sz="1100"/>
              <a:t>Experts didn’t stick to the instruction and </a:t>
            </a:r>
            <a:r>
              <a:rPr lang="en-US" sz="1100" b="1"/>
              <a:t>asked open questions </a:t>
            </a:r>
            <a:r>
              <a:rPr lang="en-US" sz="1100"/>
              <a:t>instead of </a:t>
            </a:r>
            <a:r>
              <a:rPr lang="en-US" sz="1100" b="1"/>
              <a:t>specific</a:t>
            </a:r>
            <a:r>
              <a:rPr lang="en-US" sz="1100"/>
              <a:t> ones</a:t>
            </a:r>
          </a:p>
          <a:p>
            <a:pPr marL="789750" lvl="5" indent="-285750">
              <a:buFont typeface="Arial" panose="020B0604020202020204" pitchFamily="34" charset="0"/>
              <a:buChar char="•"/>
            </a:pPr>
            <a:r>
              <a:rPr lang="en-US" sz="1100" b="1"/>
              <a:t>Key review point are often vague</a:t>
            </a:r>
            <a:r>
              <a:rPr lang="en-US" sz="1100"/>
              <a:t>, imprecise, not mentioned in the standards or simply not provided</a:t>
            </a:r>
          </a:p>
          <a:p>
            <a:pPr marL="789750" lvl="5" indent="-285750">
              <a:buFont typeface="Arial" panose="020B0604020202020204" pitchFamily="34" charset="0"/>
              <a:buChar char="•"/>
            </a:pPr>
            <a:r>
              <a:rPr lang="en-US" sz="1100"/>
              <a:t>Some questions are explained in the ECSS </a:t>
            </a:r>
            <a:r>
              <a:rPr lang="en-US" sz="1100" b="1"/>
              <a:t>handbooks</a:t>
            </a:r>
            <a:r>
              <a:rPr lang="en-US" sz="1100"/>
              <a:t> and not in the </a:t>
            </a:r>
            <a:r>
              <a:rPr lang="en-US" sz="1100" b="1"/>
              <a:t>standards</a:t>
            </a:r>
            <a:r>
              <a:rPr lang="en-US" sz="1100"/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Many lessons learnt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 b="1"/>
              <a:t>Real case scenario</a:t>
            </a:r>
            <a:r>
              <a:rPr lang="en-US" sz="1100"/>
              <a:t>, where no precise reply to the query is present in the corpus, leads to fuzzy answers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/>
              <a:t>Requires additional iterations (</a:t>
            </a:r>
            <a:r>
              <a:rPr lang="en-US" sz="1100" b="1"/>
              <a:t>questions refinement</a:t>
            </a:r>
            <a:r>
              <a:rPr lang="en-US" sz="1100"/>
              <a:t>), variable k, variable similarity score, alternative models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/>
              <a:t>Open questions + low similarity score </a:t>
            </a:r>
            <a:r>
              <a:rPr lang="en-US" sz="1100" b="1"/>
              <a:t>likely to lead to incorrect </a:t>
            </a:r>
            <a:r>
              <a:rPr lang="en-US" sz="1100"/>
              <a:t>/ mosaic of irrelevant information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 b="1"/>
              <a:t>Tables and Figures </a:t>
            </a:r>
            <a:r>
              <a:rPr lang="en-US" sz="1100"/>
              <a:t>need to be parsed with OCR and described by an LLM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 b="1"/>
              <a:t>Human critical review is fundamental</a:t>
            </a:r>
            <a:r>
              <a:rPr lang="en-US" sz="1100"/>
              <a:t>! Retrieved docs vs LLM reply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/>
              <a:t>Embeddings based on transformers are impressive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/>
              <a:t>Llama2 behaves like an exuberant teenager, mistral seems more a stiff and precise adult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Corrective Actions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 b="1"/>
              <a:t>Append context</a:t>
            </a:r>
            <a:r>
              <a:rPr lang="en-US" sz="1100"/>
              <a:t>, topic to each text chunk (when the answer is spread over multiple pages), </a:t>
            </a:r>
            <a:r>
              <a:rPr lang="en-US" sz="1100" b="1"/>
              <a:t>paragraph consistent splitter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 b="1" err="1"/>
              <a:t>completeness_score</a:t>
            </a:r>
            <a:r>
              <a:rPr lang="en-US" sz="1100"/>
              <a:t> should have a (min) fix number of key review points; 1/1 vs 8/10</a:t>
            </a:r>
          </a:p>
          <a:p>
            <a:pPr marL="537750" lvl="1" indent="-285750">
              <a:buFont typeface="Arial" panose="020B0604020202020204" pitchFamily="34" charset="0"/>
              <a:buChar char="•"/>
            </a:pPr>
            <a:r>
              <a:rPr lang="en-US" sz="1100"/>
              <a:t>To evaluate retrieval, the expert should indicate the exact reference to the standard page/paragraph</a:t>
            </a:r>
          </a:p>
          <a:p>
            <a:pPr lvl="1" indent="0">
              <a:buNone/>
            </a:pPr>
            <a:endParaRPr lang="en-US" sz="1200"/>
          </a:p>
        </p:txBody>
      </p:sp>
      <p:pic>
        <p:nvPicPr>
          <p:cNvPr id="4" name="Segnaposto contenuto 6">
            <a:extLst>
              <a:ext uri="{FF2B5EF4-FFF2-40B4-BE49-F238E27FC236}">
                <a16:creationId xmlns:a16="http://schemas.microsoft.com/office/drawing/2014/main" id="{FADEEBD1-F1FE-981C-3BF2-C9C6CDFE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29" y="1258639"/>
            <a:ext cx="4477692" cy="3509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8563A15-A0CE-9358-061C-0878F7D1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69" y="6035495"/>
            <a:ext cx="7772400" cy="35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1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0lXThFkr1xHpRVqICOMjaUFAAAAAAADAAAAAAADAAAAAwADAAAAAAD///////8DAAEA////////BAAAAAMAEAALNA6INYZaHkK1dZuRPFaM5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DAP///////wMAAgEDAAAAAwD///////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ElXThFkr1xHpRVqICOMjaUDRGF0YQAbAAAABExpbmtlZFNoYXBlRGF0YQAFAAAAAAACTmFtZQAZAAAATGlua2VkU2hhcGVzRGF0YVByb3BlcnR5ABBWZXJzaW9uAAAAAAAJTGFzdFdyaXRlAAvhsGB5AQAAAAEA/////50AnQAAAAVfaWQAEAAAAAQ0Dog1hloeQrV1m5E8VozlA0RhdGEAKgAAAAhQcmVzZW50YXRpb25TY2FubmVkRm9yTGlua2VkU2hhcGVzAAEAAk5hbWUAJAAAAExpbmtlZFNoYXBlUHJlc2VudGF0aW9uU2V0dGluZ3NEYXRhABBWZXJzaW9uAAAAAAAJTGFzdFdyaXRlACjhsGB5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Master ZHAW">
  <a:themeElements>
    <a:clrScheme name="ZHAW">
      <a:dk1>
        <a:sysClr val="windowText" lastClr="000000"/>
      </a:dk1>
      <a:lt1>
        <a:sysClr val="window" lastClr="FFFFFF"/>
      </a:lt1>
      <a:dk2>
        <a:srgbClr val="0064A6"/>
      </a:dk2>
      <a:lt2>
        <a:srgbClr val="0064A6"/>
      </a:lt2>
      <a:accent1>
        <a:srgbClr val="7FB2D4"/>
      </a:accent1>
      <a:accent2>
        <a:srgbClr val="D54E12"/>
      </a:accent2>
      <a:accent3>
        <a:srgbClr val="83B819"/>
      </a:accent3>
      <a:accent4>
        <a:srgbClr val="F0B600"/>
      </a:accent4>
      <a:accent5>
        <a:srgbClr val="5B9BD5"/>
      </a:accent5>
      <a:accent6>
        <a:srgbClr val="70AD47"/>
      </a:accent6>
      <a:hlink>
        <a:srgbClr val="6A205F"/>
      </a:hlink>
      <a:folHlink>
        <a:srgbClr val="EDDBAB"/>
      </a:folHlink>
    </a:clrScheme>
    <a:fontScheme name="ZHA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0"/>
          </a:spcBef>
          <a:spcAft>
            <a:spcPts val="600"/>
          </a:spcAft>
          <a:defRPr sz="1600" kern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1C80A87678024D899C866B7304932C" ma:contentTypeVersion="3" ma:contentTypeDescription="Ein neues Dokument erstellen." ma:contentTypeScope="" ma:versionID="f61df037ce7dcb2029a1f16157b20ea5">
  <xsd:schema xmlns:xsd="http://www.w3.org/2001/XMLSchema" xmlns:xs="http://www.w3.org/2001/XMLSchema" xmlns:p="http://schemas.microsoft.com/office/2006/metadata/properties" xmlns:ns2="fcd0a8dd-aa68-48b7-9764-2e99e20aa1cb" targetNamespace="http://schemas.microsoft.com/office/2006/metadata/properties" ma:root="true" ma:fieldsID="8172252fc542ee29d0b2a9b323010558" ns2:_="">
    <xsd:import namespace="fcd0a8dd-aa68-48b7-9764-2e99e20aa1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0a8dd-aa68-48b7-9764-2e99e20aa1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F8D414-7B3C-448B-A3B6-BD4F78F9DAF3}">
  <ds:schemaRefs>
    <ds:schemaRef ds:uri="fcd0a8dd-aa68-48b7-9764-2e99e20aa1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7BC6BA-EE55-41F4-BB61-B0C181FDDB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6558AA-256C-4F46-A4B7-D2046F257749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1948</Words>
  <Application>Microsoft Macintosh PowerPoint</Application>
  <PresentationFormat>Personalizzato</PresentationFormat>
  <Paragraphs>233</Paragraphs>
  <Slides>14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-webkit-standard</vt:lpstr>
      <vt:lpstr>Arial</vt:lpstr>
      <vt:lpstr>Calibri</vt:lpstr>
      <vt:lpstr>Menlo</vt:lpstr>
      <vt:lpstr>Wingdings</vt:lpstr>
      <vt:lpstr>Master ZHAW</vt:lpstr>
      <vt:lpstr>Presentazione standard di PowerPoint</vt:lpstr>
      <vt:lpstr>Content</vt:lpstr>
      <vt:lpstr>Introduction – What are Space Equipments</vt:lpstr>
      <vt:lpstr>Introduction</vt:lpstr>
      <vt:lpstr>What is RAG and how does it work? </vt:lpstr>
      <vt:lpstr>What is RAG and how does it work? </vt:lpstr>
      <vt:lpstr>Code Quick Look</vt:lpstr>
      <vt:lpstr>Hyper Params Tuning</vt:lpstr>
      <vt:lpstr>Evaluation Experts Queries  </vt:lpstr>
      <vt:lpstr>Discussion and Outlook</vt:lpstr>
      <vt:lpstr>Thank you for your attention!</vt:lpstr>
      <vt:lpstr>ANNEX I – Hyper Param Study – More BoxPlots</vt:lpstr>
      <vt:lpstr>ANNEX II – Expert Queries Eval</vt:lpstr>
      <vt:lpstr>Annex III – Development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Pietrzykowska | FolienWerke GmbH</dc:creator>
  <cp:lastModifiedBy>Michele Bernasconi</cp:lastModifiedBy>
  <cp:revision>2</cp:revision>
  <cp:lastPrinted>2024-01-14T21:05:22Z</cp:lastPrinted>
  <dcterms:created xsi:type="dcterms:W3CDTF">2021-04-15T11:21:03Z</dcterms:created>
  <dcterms:modified xsi:type="dcterms:W3CDTF">2024-06-23T12:48:46Z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d9bad3-6dac-4e9a-89a3-89f3b8d247b2_Enabled">
    <vt:lpwstr>true</vt:lpwstr>
  </property>
  <property fmtid="{D5CDD505-2E9C-101B-9397-08002B2CF9AE}" pid="3" name="MSIP_Label_10d9bad3-6dac-4e9a-89a3-89f3b8d247b2_SetDate">
    <vt:lpwstr>2021-04-26T06:49:37Z</vt:lpwstr>
  </property>
  <property fmtid="{D5CDD505-2E9C-101B-9397-08002B2CF9AE}" pid="4" name="MSIP_Label_10d9bad3-6dac-4e9a-89a3-89f3b8d247b2_Method">
    <vt:lpwstr>Standard</vt:lpwstr>
  </property>
  <property fmtid="{D5CDD505-2E9C-101B-9397-08002B2CF9AE}" pid="5" name="MSIP_Label_10d9bad3-6dac-4e9a-89a3-89f3b8d247b2_Name">
    <vt:lpwstr>10d9bad3-6dac-4e9a-89a3-89f3b8d247b2</vt:lpwstr>
  </property>
  <property fmtid="{D5CDD505-2E9C-101B-9397-08002B2CF9AE}" pid="6" name="MSIP_Label_10d9bad3-6dac-4e9a-89a3-89f3b8d247b2_SiteId">
    <vt:lpwstr>5d1a9f9d-201f-4a10-b983-451cf65cbc1e</vt:lpwstr>
  </property>
  <property fmtid="{D5CDD505-2E9C-101B-9397-08002B2CF9AE}" pid="7" name="MSIP_Label_10d9bad3-6dac-4e9a-89a3-89f3b8d247b2_ActionId">
    <vt:lpwstr>66cb1a0d-4a27-4f6d-8075-b2067aefda99</vt:lpwstr>
  </property>
  <property fmtid="{D5CDD505-2E9C-101B-9397-08002B2CF9AE}" pid="8" name="MSIP_Label_10d9bad3-6dac-4e9a-89a3-89f3b8d247b2_ContentBits">
    <vt:lpwstr>0</vt:lpwstr>
  </property>
  <property fmtid="{D5CDD505-2E9C-101B-9397-08002B2CF9AE}" pid="9" name="ContentTypeId">
    <vt:lpwstr>0x010100291C80A87678024D899C866B7304932C</vt:lpwstr>
  </property>
</Properties>
</file>